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handoutMasterIdLst>
    <p:handoutMasterId r:id="rId70"/>
  </p:handoutMasterIdLst>
  <p:sldIdLst>
    <p:sldId id="258" r:id="rId2"/>
    <p:sldId id="259" r:id="rId3"/>
    <p:sldId id="260" r:id="rId4"/>
    <p:sldId id="261" r:id="rId5"/>
    <p:sldId id="262" r:id="rId6"/>
    <p:sldId id="263" r:id="rId7"/>
    <p:sldId id="264" r:id="rId8"/>
    <p:sldId id="265" r:id="rId9"/>
    <p:sldId id="266" r:id="rId10"/>
    <p:sldId id="268" r:id="rId11"/>
    <p:sldId id="269" r:id="rId12"/>
    <p:sldId id="270" r:id="rId13"/>
    <p:sldId id="271" r:id="rId14"/>
    <p:sldId id="272" r:id="rId15"/>
    <p:sldId id="273" r:id="rId16"/>
    <p:sldId id="274" r:id="rId17"/>
    <p:sldId id="276" r:id="rId18"/>
    <p:sldId id="275" r:id="rId19"/>
    <p:sldId id="277" r:id="rId20"/>
    <p:sldId id="278" r:id="rId21"/>
    <p:sldId id="279" r:id="rId22"/>
    <p:sldId id="280" r:id="rId23"/>
    <p:sldId id="281" r:id="rId24"/>
    <p:sldId id="282" r:id="rId25"/>
    <p:sldId id="283" r:id="rId26"/>
    <p:sldId id="284" r:id="rId27"/>
    <p:sldId id="285" r:id="rId28"/>
    <p:sldId id="286" r:id="rId29"/>
    <p:sldId id="287" r:id="rId30"/>
    <p:sldId id="289" r:id="rId31"/>
    <p:sldId id="290" r:id="rId32"/>
    <p:sldId id="291" r:id="rId33"/>
    <p:sldId id="292" r:id="rId34"/>
    <p:sldId id="293" r:id="rId35"/>
    <p:sldId id="294" r:id="rId36"/>
    <p:sldId id="295" r:id="rId37"/>
    <p:sldId id="296" r:id="rId38"/>
    <p:sldId id="297" r:id="rId39"/>
    <p:sldId id="298" r:id="rId40"/>
    <p:sldId id="300" r:id="rId41"/>
    <p:sldId id="301" r:id="rId42"/>
    <p:sldId id="302" r:id="rId43"/>
    <p:sldId id="303"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C5E5CE1-F0B2-463D-97D7-A1B5FF9389EF}">
          <p14:sldIdLst>
            <p14:sldId id="258"/>
            <p14:sldId id="259"/>
            <p14:sldId id="260"/>
            <p14:sldId id="261"/>
            <p14:sldId id="262"/>
            <p14:sldId id="263"/>
            <p14:sldId id="264"/>
            <p14:sldId id="265"/>
            <p14:sldId id="266"/>
            <p14:sldId id="268"/>
            <p14:sldId id="269"/>
            <p14:sldId id="270"/>
            <p14:sldId id="271"/>
            <p14:sldId id="272"/>
            <p14:sldId id="273"/>
            <p14:sldId id="274"/>
            <p14:sldId id="276"/>
            <p14:sldId id="275"/>
            <p14:sldId id="277"/>
            <p14:sldId id="278"/>
            <p14:sldId id="279"/>
            <p14:sldId id="280"/>
            <p14:sldId id="281"/>
            <p14:sldId id="282"/>
            <p14:sldId id="283"/>
            <p14:sldId id="284"/>
            <p14:sldId id="285"/>
            <p14:sldId id="286"/>
            <p14:sldId id="287"/>
            <p14:sldId id="289"/>
            <p14:sldId id="290"/>
            <p14:sldId id="291"/>
            <p14:sldId id="292"/>
            <p14:sldId id="293"/>
            <p14:sldId id="294"/>
            <p14:sldId id="295"/>
            <p14:sldId id="296"/>
            <p14:sldId id="297"/>
            <p14:sldId id="298"/>
            <p14:sldId id="300"/>
            <p14:sldId id="301"/>
            <p14:sldId id="302"/>
            <p14:sldId id="303"/>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3" d="100"/>
          <a:sy n="143" d="100"/>
        </p:scale>
        <p:origin x="684" y="114"/>
      </p:cViewPr>
      <p:guideLst>
        <p:guide orient="horz" pos="2160"/>
        <p:guide pos="2880"/>
        <p:guide orient="horz" pos="16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6EC850-4D23-4248-91A1-58DA9098DE21}" type="datetimeFigureOut">
              <a:rPr lang="de-DE" smtClean="0"/>
              <a:t>06.10.2022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A15FCF-6BEB-AC4C-8DFE-AF61D145F169}" type="slidenum">
              <a:rPr lang="de-DE" smtClean="0"/>
              <a:t>‹Nr.›</a:t>
            </a:fld>
            <a:endParaRPr lang="de-DE"/>
          </a:p>
        </p:txBody>
      </p:sp>
    </p:spTree>
    <p:extLst>
      <p:ext uri="{BB962C8B-B14F-4D97-AF65-F5344CB8AC3E}">
        <p14:creationId xmlns:p14="http://schemas.microsoft.com/office/powerpoint/2010/main" val="8876771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AEB7C-2D15-544D-80C7-84202ACF5777}" type="datetimeFigureOut">
              <a:rPr lang="de-DE" smtClean="0"/>
              <a:t>06.10.2022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5D212D-F970-A442-B763-F6852063638F}" type="slidenum">
              <a:rPr lang="de-DE" smtClean="0"/>
              <a:t>‹Nr.›</a:t>
            </a:fld>
            <a:endParaRPr lang="de-DE"/>
          </a:p>
        </p:txBody>
      </p:sp>
    </p:spTree>
    <p:extLst>
      <p:ext uri="{BB962C8B-B14F-4D97-AF65-F5344CB8AC3E}">
        <p14:creationId xmlns:p14="http://schemas.microsoft.com/office/powerpoint/2010/main" val="34363033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5" name="Bild 4" descr="HSD_Marke_v1_HSD_Rot_RGB.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8537" y="216423"/>
            <a:ext cx="1574800" cy="901700"/>
          </a:xfrm>
          <a:prstGeom prst="rect">
            <a:avLst/>
          </a:prstGeom>
        </p:spPr>
      </p:pic>
      <p:sp>
        <p:nvSpPr>
          <p:cNvPr id="3" name="Untertitel 2"/>
          <p:cNvSpPr>
            <a:spLocks noGrp="1"/>
          </p:cNvSpPr>
          <p:nvPr>
            <p:ph type="subTitle" idx="1" hasCustomPrompt="1"/>
          </p:nvPr>
        </p:nvSpPr>
        <p:spPr>
          <a:xfrm>
            <a:off x="258541" y="3283869"/>
            <a:ext cx="8650553" cy="413288"/>
          </a:xfrm>
        </p:spPr>
        <p:txBody>
          <a:bodyPr lIns="0" tIns="0" rIns="0" bIns="0">
            <a:noAutofit/>
          </a:bodyPr>
          <a:lstStyle>
            <a:lvl1pPr marL="0" indent="0" algn="l">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Untertitel hinzufügen</a:t>
            </a:r>
          </a:p>
        </p:txBody>
      </p:sp>
      <p:sp>
        <p:nvSpPr>
          <p:cNvPr id="12" name="Titel 1"/>
          <p:cNvSpPr>
            <a:spLocks noGrp="1"/>
          </p:cNvSpPr>
          <p:nvPr>
            <p:ph type="ctrTitle" hasCustomPrompt="1"/>
          </p:nvPr>
        </p:nvSpPr>
        <p:spPr>
          <a:xfrm>
            <a:off x="258540" y="1521129"/>
            <a:ext cx="8650554" cy="776967"/>
          </a:xfrm>
        </p:spPr>
        <p:txBody>
          <a:bodyPr lIns="0" tIns="0" rIns="0" bIns="0"/>
          <a:lstStyle>
            <a:lvl1pPr>
              <a:defRPr sz="5000"/>
            </a:lvl1pPr>
          </a:lstStyle>
          <a:p>
            <a:r>
              <a:rPr lang="de-DE" dirty="0"/>
              <a:t>Titel hinzufügen</a:t>
            </a:r>
          </a:p>
        </p:txBody>
      </p:sp>
    </p:spTree>
    <p:extLst>
      <p:ext uri="{BB962C8B-B14F-4D97-AF65-F5344CB8AC3E}">
        <p14:creationId xmlns:p14="http://schemas.microsoft.com/office/powerpoint/2010/main" val="3487960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groß">
    <p:spTree>
      <p:nvGrpSpPr>
        <p:cNvPr id="1" name=""/>
        <p:cNvGrpSpPr/>
        <p:nvPr/>
      </p:nvGrpSpPr>
      <p:grpSpPr>
        <a:xfrm>
          <a:off x="0" y="0"/>
          <a:ext cx="0" cy="0"/>
          <a:chOff x="0" y="0"/>
          <a:chExt cx="0" cy="0"/>
        </a:xfrm>
      </p:grpSpPr>
      <p:sp>
        <p:nvSpPr>
          <p:cNvPr id="6"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9" name="Titel 1"/>
          <p:cNvSpPr>
            <a:spLocks noGrp="1"/>
          </p:cNvSpPr>
          <p:nvPr>
            <p:ph type="title" hasCustomPrompt="1"/>
          </p:nvPr>
        </p:nvSpPr>
        <p:spPr>
          <a:xfrm>
            <a:off x="266337" y="204787"/>
            <a:ext cx="8642755" cy="4428845"/>
          </a:xfrm>
        </p:spPr>
        <p:txBody>
          <a:bodyPr tIns="0" anchor="t"/>
          <a:lstStyle>
            <a:lvl1pPr algn="l">
              <a:lnSpc>
                <a:spcPct val="80000"/>
              </a:lnSpc>
              <a:defRPr sz="15000" b="0" baseline="0"/>
            </a:lvl1pPr>
          </a:lstStyle>
          <a:p>
            <a:r>
              <a:rPr lang="de-DE" dirty="0"/>
              <a:t>Titel </a:t>
            </a:r>
            <a:br>
              <a:rPr lang="de-DE" dirty="0"/>
            </a:br>
            <a:r>
              <a:rPr lang="de-DE" dirty="0"/>
              <a:t>Groß</a:t>
            </a:r>
          </a:p>
        </p:txBody>
      </p:sp>
      <p:sp>
        <p:nvSpPr>
          <p:cNvPr id="13" name="Rechteck 12"/>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4"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5"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3271194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ischentitel kleiner">
    <p:spTree>
      <p:nvGrpSpPr>
        <p:cNvPr id="1" name=""/>
        <p:cNvGrpSpPr/>
        <p:nvPr/>
      </p:nvGrpSpPr>
      <p:grpSpPr>
        <a:xfrm>
          <a:off x="0" y="0"/>
          <a:ext cx="0" cy="0"/>
          <a:chOff x="0" y="0"/>
          <a:chExt cx="0" cy="0"/>
        </a:xfrm>
      </p:grpSpPr>
      <p:sp>
        <p:nvSpPr>
          <p:cNvPr id="6"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9" name="Titel 1"/>
          <p:cNvSpPr>
            <a:spLocks noGrp="1"/>
          </p:cNvSpPr>
          <p:nvPr>
            <p:ph type="title" hasCustomPrompt="1"/>
          </p:nvPr>
        </p:nvSpPr>
        <p:spPr>
          <a:xfrm>
            <a:off x="266337" y="204787"/>
            <a:ext cx="8642755" cy="4428845"/>
          </a:xfrm>
        </p:spPr>
        <p:txBody>
          <a:bodyPr tIns="0" anchor="t"/>
          <a:lstStyle>
            <a:lvl1pPr algn="l">
              <a:lnSpc>
                <a:spcPct val="80000"/>
              </a:lnSpc>
              <a:defRPr sz="8000" b="0" baseline="0"/>
            </a:lvl1pPr>
          </a:lstStyle>
          <a:p>
            <a:r>
              <a:rPr lang="de-DE" dirty="0"/>
              <a:t>Zwischen</a:t>
            </a:r>
            <a:br>
              <a:rPr lang="de-DE" dirty="0"/>
            </a:br>
            <a:r>
              <a:rPr lang="de-DE" dirty="0" err="1"/>
              <a:t>titel</a:t>
            </a:r>
            <a:br>
              <a:rPr lang="de-DE" dirty="0"/>
            </a:br>
            <a:r>
              <a:rPr lang="de-DE" dirty="0"/>
              <a:t>kleiner</a:t>
            </a:r>
          </a:p>
        </p:txBody>
      </p:sp>
      <p:sp>
        <p:nvSpPr>
          <p:cNvPr id="13" name="Rechteck 12"/>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4"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5"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181419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gemeine 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42249" y="1063229"/>
            <a:ext cx="8659502" cy="3478797"/>
          </a:xfrm>
        </p:spPr>
        <p:txBody>
          <a:bodyPr>
            <a:noAutofit/>
          </a:bodyPr>
          <a:lstStyle>
            <a:lvl1pPr marL="0" indent="0">
              <a:buNone/>
              <a:defRPr sz="2800" baseline="0"/>
            </a:lvl1pPr>
            <a:lvl5pPr>
              <a:defRPr sz="1800"/>
            </a:lvl5pPr>
          </a:lstStyle>
          <a:p>
            <a:pPr lvl="0"/>
            <a:r>
              <a:rPr lang="de-DE" dirty="0"/>
              <a:t>Allgemeine Folie</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8"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4058576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llgemeine Folie Aufzählun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42249" y="1063229"/>
            <a:ext cx="8659502" cy="3478797"/>
          </a:xfrm>
        </p:spPr>
        <p:txBody>
          <a:bodyPr>
            <a:noAutofit/>
          </a:bodyPr>
          <a:lstStyle>
            <a:lvl1pPr marL="514350" indent="-514350">
              <a:buFont typeface="+mj-lt"/>
              <a:buAutoNum type="arabicPeriod"/>
              <a:defRPr sz="2800" baseline="0"/>
            </a:lvl1pPr>
            <a:lvl5pPr>
              <a:defRPr sz="1800"/>
            </a:lvl5pPr>
          </a:lstStyle>
          <a:p>
            <a:pPr lvl="0"/>
            <a:r>
              <a:rPr lang="de-DE" dirty="0"/>
              <a:t>Aufzählung</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8"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1713554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lgemeine Folie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500" baseline="0"/>
            </a:lvl1pPr>
          </a:lstStyle>
          <a:p>
            <a:r>
              <a:rPr lang="de-DE" dirty="0"/>
              <a:t>Mastertitelformat bearbeiten</a:t>
            </a:r>
          </a:p>
        </p:txBody>
      </p:sp>
      <p:sp>
        <p:nvSpPr>
          <p:cNvPr id="3" name="Inhaltsplatzhalter 2"/>
          <p:cNvSpPr>
            <a:spLocks noGrp="1"/>
          </p:cNvSpPr>
          <p:nvPr>
            <p:ph idx="1" hasCustomPrompt="1"/>
          </p:nvPr>
        </p:nvSpPr>
        <p:spPr>
          <a:xfrm>
            <a:off x="242249" y="1063229"/>
            <a:ext cx="4057754" cy="3478797"/>
          </a:xfrm>
        </p:spPr>
        <p:txBody>
          <a:bodyPr>
            <a:noAutofit/>
          </a:bodyPr>
          <a:lstStyle>
            <a:lvl1pPr marL="0" indent="0">
              <a:buNone/>
              <a:defRPr sz="2800" baseline="0"/>
            </a:lvl1pPr>
            <a:lvl5pPr>
              <a:defRPr sz="1800"/>
            </a:lvl5pPr>
          </a:lstStyle>
          <a:p>
            <a:pPr lvl="0"/>
            <a:r>
              <a:rPr lang="de-DE" dirty="0"/>
              <a:t>Allgemeine Folie, zwei Inhalte</a:t>
            </a:r>
          </a:p>
        </p:txBody>
      </p:sp>
      <p:sp>
        <p:nvSpPr>
          <p:cNvPr id="11" name="Inhaltsplatzhalter 2"/>
          <p:cNvSpPr>
            <a:spLocks noGrp="1"/>
          </p:cNvSpPr>
          <p:nvPr>
            <p:ph idx="10" hasCustomPrompt="1"/>
          </p:nvPr>
        </p:nvSpPr>
        <p:spPr>
          <a:xfrm>
            <a:off x="4843997" y="1063229"/>
            <a:ext cx="4057754" cy="3478797"/>
          </a:xfrm>
        </p:spPr>
        <p:txBody>
          <a:bodyPr>
            <a:noAutofit/>
          </a:bodyPr>
          <a:lstStyle>
            <a:lvl1pPr marL="0" indent="0">
              <a:buNone/>
              <a:defRPr sz="2800" baseline="0"/>
            </a:lvl1pPr>
            <a:lvl5pPr>
              <a:defRPr sz="1800"/>
            </a:lvl5pPr>
          </a:lstStyle>
          <a:p>
            <a:pPr lvl="0"/>
            <a:r>
              <a:rPr lang="de-DE" dirty="0"/>
              <a:t>Allgemeine Folie, zwei Inhalte</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5" name="Rechteck 14"/>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6"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7"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2972515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10" name="Bildplatzhalter 3"/>
          <p:cNvSpPr>
            <a:spLocks noGrp="1"/>
          </p:cNvSpPr>
          <p:nvPr>
            <p:ph type="pic" sz="quarter" idx="18" hasCustomPrompt="1"/>
          </p:nvPr>
        </p:nvSpPr>
        <p:spPr>
          <a:xfrm>
            <a:off x="0" y="0"/>
            <a:ext cx="9144000" cy="4598619"/>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stStyle>
          <a:p>
            <a:pPr lvl="0"/>
            <a:r>
              <a:rPr lang="de-DE" dirty="0"/>
              <a:t>Hier Bild einfügen</a:t>
            </a:r>
          </a:p>
          <a:p>
            <a:endParaRPr lang="de-DE" dirty="0"/>
          </a:p>
        </p:txBody>
      </p:sp>
      <p:sp>
        <p:nvSpPr>
          <p:cNvPr id="6"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3" name="Rechteck 12"/>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4"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5"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2420633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llbild mit Bildunterschrift">
    <p:spTree>
      <p:nvGrpSpPr>
        <p:cNvPr id="1" name=""/>
        <p:cNvGrpSpPr/>
        <p:nvPr/>
      </p:nvGrpSpPr>
      <p:grpSpPr>
        <a:xfrm>
          <a:off x="0" y="0"/>
          <a:ext cx="0" cy="0"/>
          <a:chOff x="0" y="0"/>
          <a:chExt cx="0" cy="0"/>
        </a:xfrm>
      </p:grpSpPr>
      <p:sp>
        <p:nvSpPr>
          <p:cNvPr id="6" name="Inhaltsplatzhalter 2"/>
          <p:cNvSpPr>
            <a:spLocks noGrp="1"/>
          </p:cNvSpPr>
          <p:nvPr>
            <p:ph idx="10" hasCustomPrompt="1"/>
          </p:nvPr>
        </p:nvSpPr>
        <p:spPr>
          <a:xfrm>
            <a:off x="249306" y="4134440"/>
            <a:ext cx="8894694" cy="336343"/>
          </a:xfrm>
        </p:spPr>
        <p:txBody>
          <a:bodyPr>
            <a:noAutofit/>
          </a:bodyPr>
          <a:lstStyle>
            <a:lvl1pPr marL="0" indent="0">
              <a:buFont typeface="+mj-lt"/>
              <a:buNone/>
              <a:defRPr sz="1800" b="1" baseline="0"/>
            </a:lvl1pPr>
            <a:lvl5pPr>
              <a:defRPr sz="1800"/>
            </a:lvl5pPr>
          </a:lstStyle>
          <a:p>
            <a:pPr lvl="0"/>
            <a:r>
              <a:rPr lang="de-DE" dirty="0"/>
              <a:t>Bildunterschrift</a:t>
            </a:r>
          </a:p>
        </p:txBody>
      </p:sp>
      <p:sp>
        <p:nvSpPr>
          <p:cNvPr id="10" name="Bildplatzhalter 3"/>
          <p:cNvSpPr>
            <a:spLocks noGrp="1"/>
          </p:cNvSpPr>
          <p:nvPr>
            <p:ph type="pic" sz="quarter" idx="18" hasCustomPrompt="1"/>
          </p:nvPr>
        </p:nvSpPr>
        <p:spPr>
          <a:xfrm>
            <a:off x="0" y="0"/>
            <a:ext cx="9144000" cy="4055199"/>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800"/>
            </a:lvl1pPr>
          </a:lstStyle>
          <a:p>
            <a:pPr lvl="0"/>
            <a:r>
              <a:rPr lang="de-DE" dirty="0"/>
              <a:t>Hier Bild einfügen</a:t>
            </a:r>
          </a:p>
          <a:p>
            <a:endParaRPr lang="de-DE" dirty="0"/>
          </a:p>
        </p:txBody>
      </p:sp>
      <p:sp>
        <p:nvSpPr>
          <p:cNvPr id="11"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3875844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m ganze Folie">
    <p:spTree>
      <p:nvGrpSpPr>
        <p:cNvPr id="1" name=""/>
        <p:cNvGrpSpPr/>
        <p:nvPr/>
      </p:nvGrpSpPr>
      <p:grpSpPr>
        <a:xfrm>
          <a:off x="0" y="0"/>
          <a:ext cx="0" cy="0"/>
          <a:chOff x="0" y="0"/>
          <a:chExt cx="0" cy="0"/>
        </a:xfrm>
      </p:grpSpPr>
      <p:sp>
        <p:nvSpPr>
          <p:cNvPr id="11" name="Diagrammplatzhalter 6"/>
          <p:cNvSpPr>
            <a:spLocks noGrp="1"/>
          </p:cNvSpPr>
          <p:nvPr>
            <p:ph type="chart" sz="quarter" idx="14"/>
          </p:nvPr>
        </p:nvSpPr>
        <p:spPr>
          <a:xfrm>
            <a:off x="242249" y="1063229"/>
            <a:ext cx="8659502" cy="3478797"/>
          </a:xfrm>
        </p:spPr>
        <p:txBody>
          <a:bodyPr>
            <a:noAutofit/>
          </a:bodyPr>
          <a:lstStyle>
            <a:lvl1pPr marL="342900" indent="-342900">
              <a:buFont typeface="Symbol" charset="2"/>
              <a:buChar char="-"/>
              <a:defRPr sz="2800"/>
            </a:lvl1pPr>
          </a:lstStyle>
          <a:p>
            <a:r>
              <a:rPr lang="de-DE" dirty="0"/>
              <a:t>Diagramm durch Klicken auf Symbol hinzufügen</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3" name="Titel 1"/>
          <p:cNvSpPr>
            <a:spLocks noGrp="1"/>
          </p:cNvSpPr>
          <p:nvPr>
            <p:ph type="title"/>
          </p:nvPr>
        </p:nvSpPr>
        <p:spPr>
          <a:xfrm>
            <a:off x="242249" y="148167"/>
            <a:ext cx="8659502" cy="823580"/>
          </a:xfrm>
        </p:spPr>
        <p:txBody>
          <a:bodyPr/>
          <a:lstStyle>
            <a:lvl1pPr>
              <a:defRPr sz="3500" baseline="0"/>
            </a:lvl1pPr>
          </a:lstStyle>
          <a:p>
            <a:r>
              <a:rPr lang="de-DE" dirty="0"/>
              <a:t>Mastertitelformat bearbeiten</a:t>
            </a:r>
          </a:p>
        </p:txBody>
      </p:sp>
      <p:sp>
        <p:nvSpPr>
          <p:cNvPr id="15" name="Rechteck 14"/>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6"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7"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467286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6" name="Titel 4"/>
          <p:cNvSpPr txBox="1">
            <a:spLocks/>
          </p:cNvSpPr>
          <p:nvPr userDrawn="1"/>
        </p:nvSpPr>
        <p:spPr>
          <a:xfrm>
            <a:off x="242249" y="120039"/>
            <a:ext cx="8659502" cy="4516477"/>
          </a:xfrm>
          <a:prstGeom prst="rect">
            <a:avLst/>
          </a:prstGeom>
        </p:spPr>
        <p:txBody>
          <a:bodyPr vert="horz" lIns="91440" tIns="45720" rIns="91440" bIns="45720" rtlCol="0" anchor="t">
            <a:noAutofit/>
          </a:bodyPr>
          <a:lstStyle>
            <a:lvl1pPr algn="l" defTabSz="457200" rtl="0" eaLnBrk="1" latinLnBrk="0" hangingPunct="1">
              <a:lnSpc>
                <a:spcPct val="100000"/>
              </a:lnSpc>
              <a:spcBef>
                <a:spcPct val="0"/>
              </a:spcBef>
              <a:buNone/>
              <a:defRPr sz="3500" kern="1200">
                <a:solidFill>
                  <a:schemeClr val="tx1"/>
                </a:solidFill>
                <a:latin typeface="HSD Sans"/>
                <a:ea typeface="+mj-ea"/>
                <a:cs typeface="HSD Sans"/>
              </a:defRPr>
            </a:lvl1pPr>
          </a:lstStyle>
          <a:p>
            <a:pPr>
              <a:lnSpc>
                <a:spcPct val="80000"/>
              </a:lnSpc>
            </a:pPr>
            <a:r>
              <a:rPr lang="de-DE" sz="15000" dirty="0">
                <a:latin typeface="HSD Sans Maschinenbau"/>
                <a:cs typeface="HSD Sans Maschinenbau"/>
              </a:rPr>
              <a:t>e</a:t>
            </a:r>
            <a:r>
              <a:rPr lang="de-DE" sz="15000" dirty="0"/>
              <a:t>n</a:t>
            </a:r>
            <a:r>
              <a:rPr lang="de-DE" sz="15000" dirty="0">
                <a:latin typeface="HSD Sans Design"/>
                <a:cs typeface="HSD Sans Design"/>
              </a:rPr>
              <a:t>d</a:t>
            </a:r>
            <a:r>
              <a:rPr lang="de-DE" sz="15000" dirty="0"/>
              <a:t>e</a:t>
            </a:r>
          </a:p>
        </p:txBody>
      </p:sp>
    </p:spTree>
    <p:extLst>
      <p:ext uri="{BB962C8B-B14F-4D97-AF65-F5344CB8AC3E}">
        <p14:creationId xmlns:p14="http://schemas.microsoft.com/office/powerpoint/2010/main" val="32057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1"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Referent/in">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258539" y="209217"/>
            <a:ext cx="8650554" cy="534640"/>
          </a:xfrm>
        </p:spPr>
        <p:txBody>
          <a:bodyPr lIns="0" tIns="0" rIns="0" bIns="0"/>
          <a:lstStyle/>
          <a:p>
            <a:r>
              <a:rPr lang="de-DE" dirty="0"/>
              <a:t>Vortragsthema</a:t>
            </a:r>
          </a:p>
        </p:txBody>
      </p:sp>
      <p:sp>
        <p:nvSpPr>
          <p:cNvPr id="3" name="Untertitel 2"/>
          <p:cNvSpPr>
            <a:spLocks noGrp="1"/>
          </p:cNvSpPr>
          <p:nvPr>
            <p:ph type="subTitle" idx="1" hasCustomPrompt="1"/>
          </p:nvPr>
        </p:nvSpPr>
        <p:spPr>
          <a:xfrm>
            <a:off x="258539" y="2042547"/>
            <a:ext cx="8650553" cy="364405"/>
          </a:xfrm>
        </p:spPr>
        <p:txBody>
          <a:bodyPr lIns="0" tIns="0" rIns="0" bIns="0">
            <a:noAutofit/>
          </a:bodyPr>
          <a:lstStyle>
            <a:lvl1pPr marL="0" indent="0" algn="l">
              <a:buNone/>
              <a:defRPr sz="2400" b="1"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Name Referent/in</a:t>
            </a:r>
          </a:p>
        </p:txBody>
      </p:sp>
      <p:sp>
        <p:nvSpPr>
          <p:cNvPr id="9"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0" name="Rechteck 9"/>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8"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1"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2445300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42249" y="1063229"/>
            <a:ext cx="8659502" cy="3478797"/>
          </a:xfrm>
        </p:spPr>
        <p:txBody>
          <a:bodyPr>
            <a:noAutofit/>
          </a:bodyPr>
          <a:lstStyle>
            <a:lvl1pPr marL="514350" indent="-514350">
              <a:buFont typeface="+mj-lt"/>
              <a:buAutoNum type="arabicPeriod"/>
              <a:defRPr sz="2800" baseline="0"/>
            </a:lvl1pPr>
            <a:lvl5pPr>
              <a:defRPr sz="1800"/>
            </a:lvl5pPr>
          </a:lstStyle>
          <a:p>
            <a:pPr lvl="0"/>
            <a:r>
              <a:rPr lang="de-DE" dirty="0"/>
              <a:t>Aufzählung</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
        <p:nvSpPr>
          <p:cNvPr id="2" name="Textfeld 1"/>
          <p:cNvSpPr txBox="1"/>
          <p:nvPr userDrawn="1"/>
        </p:nvSpPr>
        <p:spPr>
          <a:xfrm>
            <a:off x="242249" y="160262"/>
            <a:ext cx="4729238" cy="646331"/>
          </a:xfrm>
          <a:prstGeom prst="rect">
            <a:avLst/>
          </a:prstGeom>
          <a:noFill/>
        </p:spPr>
        <p:txBody>
          <a:bodyPr wrap="square" rtlCol="0">
            <a:spAutoFit/>
          </a:bodyPr>
          <a:lstStyle/>
          <a:p>
            <a:r>
              <a:rPr lang="de-DE" sz="3500" dirty="0">
                <a:latin typeface="HSD Sans"/>
                <a:cs typeface="HSD Sans"/>
              </a:rPr>
              <a:t>Inhalt</a:t>
            </a:r>
          </a:p>
        </p:txBody>
      </p:sp>
    </p:spTree>
    <p:extLst>
      <p:ext uri="{BB962C8B-B14F-4D97-AF65-F5344CB8AC3E}">
        <p14:creationId xmlns:p14="http://schemas.microsoft.com/office/powerpoint/2010/main" val="300026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ichpunkt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42244" y="1063229"/>
            <a:ext cx="8659502" cy="3531394"/>
          </a:xfrm>
        </p:spPr>
        <p:txBody>
          <a:bodyPr/>
          <a:lstStyle>
            <a:lvl1pPr marL="342900" indent="-342900">
              <a:buFont typeface="Symbol" charset="2"/>
              <a:buChar char="-"/>
              <a:defRPr/>
            </a:lvl1pPr>
            <a:lvl2pPr marL="742950" indent="-285750">
              <a:buFont typeface="Wingdings" charset="2"/>
              <a:buChar char="§"/>
              <a:defRPr/>
            </a:lvl2pPr>
            <a:lvl4pPr marL="1600200" indent="-228600">
              <a:buFont typeface="Courier New"/>
              <a:buChar char="o"/>
              <a:defRPr/>
            </a:lvl4pPr>
            <a:lvl5pPr>
              <a:defRPr sz="1800"/>
            </a:lvl5pPr>
          </a:lstStyle>
          <a:p>
            <a:pPr lvl="0"/>
            <a:r>
              <a:rPr lang="de-DE" dirty="0"/>
              <a:t>Stichpunkte hier</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2"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312348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Grafik recht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242250" y="1063229"/>
            <a:ext cx="4092051" cy="3531394"/>
          </a:xfrm>
        </p:spPr>
        <p:txBody>
          <a:bodyPr/>
          <a:lstStyle>
            <a:lvl1pPr marL="342900" indent="-342900">
              <a:buFont typeface="Symbol" charset="2"/>
              <a:buChar char="-"/>
              <a:defRPr sz="2800"/>
            </a:lvl1pPr>
            <a:lvl2pPr marL="742950" indent="-285750">
              <a:buFont typeface="Wingdings" charset="2"/>
              <a:buChar char="§"/>
              <a:defRPr sz="2400"/>
            </a:lvl2pPr>
            <a:lvl3pPr>
              <a:defRPr sz="2000"/>
            </a:lvl3pPr>
            <a:lvl4pPr marL="1600200" indent="-228600">
              <a:buFont typeface="Courier New"/>
              <a:buChar char="o"/>
              <a:defRPr sz="1800"/>
            </a:lvl4pPr>
            <a:lvl5pPr>
              <a:defRPr sz="1800"/>
            </a:lvl5pPr>
            <a:lvl6pPr>
              <a:defRPr sz="1800"/>
            </a:lvl6pPr>
            <a:lvl7pPr>
              <a:defRPr sz="1800"/>
            </a:lvl7pPr>
            <a:lvl8pPr>
              <a:defRPr sz="1800"/>
            </a:lvl8pPr>
            <a:lvl9pPr>
              <a:defRPr sz="1800"/>
            </a:lvl9pPr>
          </a:lstStyle>
          <a:p>
            <a:pPr lvl="0"/>
            <a:r>
              <a:rPr lang="de-DE" dirty="0"/>
              <a:t>Stichpunkte hier</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hasCustomPrompt="1"/>
          </p:nvPr>
        </p:nvSpPr>
        <p:spPr>
          <a:xfrm>
            <a:off x="4853748" y="1063228"/>
            <a:ext cx="4038600" cy="3531395"/>
          </a:xfrm>
        </p:spPr>
        <p:txBody>
          <a:bodyPr/>
          <a:lstStyle>
            <a:lvl1pPr marL="342900" indent="-342900">
              <a:buFont typeface="Symbol" charset="2"/>
              <a:buChar char="-"/>
              <a:defRPr sz="28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Grafik/Bild/Tabelle hier</a:t>
            </a:r>
          </a:p>
        </p:txBody>
      </p:sp>
      <p:sp>
        <p:nvSpPr>
          <p:cNvPr id="8"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2"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5" name="Rechteck 14"/>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6" name="Datumsplatzhalter 3"/>
          <p:cNvSpPr>
            <a:spLocks noGrp="1"/>
          </p:cNvSpPr>
          <p:nvPr>
            <p:ph type="dt" sz="half" idx="10"/>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7"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1834289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Grafik link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242250" y="1063228"/>
            <a:ext cx="4092051" cy="3531394"/>
          </a:xfrm>
        </p:spPr>
        <p:txBody>
          <a:bodyPr/>
          <a:lstStyle>
            <a:lvl1pPr marL="457200" indent="-457200">
              <a:buFont typeface="Symbol" charset="2"/>
              <a:buChar cha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Grafik/Bild/Tabelle hier</a:t>
            </a:r>
          </a:p>
        </p:txBody>
      </p:sp>
      <p:sp>
        <p:nvSpPr>
          <p:cNvPr id="4" name="Inhaltsplatzhalter 3"/>
          <p:cNvSpPr>
            <a:spLocks noGrp="1"/>
          </p:cNvSpPr>
          <p:nvPr>
            <p:ph sz="half" idx="2" hasCustomPrompt="1"/>
          </p:nvPr>
        </p:nvSpPr>
        <p:spPr>
          <a:xfrm>
            <a:off x="4853748" y="1063228"/>
            <a:ext cx="4038600" cy="3531395"/>
          </a:xfrm>
        </p:spPr>
        <p:txBody>
          <a:bodyPr/>
          <a:lstStyle>
            <a:lvl1pPr marL="342900" indent="-342900">
              <a:buFont typeface="Symbol" charset="2"/>
              <a:buChar char="-"/>
              <a:defRPr sz="2800" baseline="0"/>
            </a:lvl1pPr>
            <a:lvl2pPr marL="742950" indent="-285750">
              <a:buFont typeface="Wingdings" charset="2"/>
              <a:buChar char="§"/>
              <a:defRPr sz="2400"/>
            </a:lvl2pPr>
            <a:lvl3pPr>
              <a:defRPr sz="2000"/>
            </a:lvl3pPr>
            <a:lvl4pPr marL="1600200" indent="-228600">
              <a:buFont typeface="Courier New"/>
              <a:buChar char="o"/>
              <a:defRPr sz="1800"/>
            </a:lvl4pPr>
            <a:lvl5pPr>
              <a:defRPr sz="1800"/>
            </a:lvl5pPr>
            <a:lvl6pPr>
              <a:defRPr sz="1800"/>
            </a:lvl6pPr>
            <a:lvl7pPr>
              <a:defRPr sz="1800"/>
            </a:lvl7pPr>
            <a:lvl8pPr>
              <a:defRPr sz="1800"/>
            </a:lvl8pPr>
            <a:lvl9pPr>
              <a:defRPr sz="1800"/>
            </a:lvl9pPr>
          </a:lstStyle>
          <a:p>
            <a:pPr lvl="0"/>
            <a:r>
              <a:rPr lang="de-DE" dirty="0"/>
              <a:t>Stichpunkte hier</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3"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5" name="Rechteck 14"/>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6" name="Datumsplatzhalter 3"/>
          <p:cNvSpPr>
            <a:spLocks noGrp="1"/>
          </p:cNvSpPr>
          <p:nvPr>
            <p:ph type="dt" sz="half" idx="10"/>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7"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12776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259815" y="1068854"/>
            <a:ext cx="4040188" cy="479822"/>
          </a:xfrm>
        </p:spPr>
        <p:txBody>
          <a:bodyPr anchor="t">
            <a:noAutofit/>
          </a:bodyPr>
          <a:lstStyle>
            <a:lvl1pPr marL="0" indent="0">
              <a:buNone/>
              <a:defRPr sz="2000" b="0" baseline="0">
                <a:latin typeface="HSD Sans"/>
                <a:cs typeface="HSD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Vergleichsüberschrift 1</a:t>
            </a:r>
          </a:p>
        </p:txBody>
      </p:sp>
      <p:sp>
        <p:nvSpPr>
          <p:cNvPr id="4" name="Inhaltsplatzhalter 3"/>
          <p:cNvSpPr>
            <a:spLocks noGrp="1"/>
          </p:cNvSpPr>
          <p:nvPr>
            <p:ph sz="half" idx="2"/>
          </p:nvPr>
        </p:nvSpPr>
        <p:spPr>
          <a:xfrm>
            <a:off x="259815" y="1548676"/>
            <a:ext cx="4040188" cy="3045947"/>
          </a:xfrm>
        </p:spPr>
        <p:txBody>
          <a:bodyPr/>
          <a:lstStyle>
            <a:lvl1pPr marL="342900" indent="-342900">
              <a:buFont typeface="Symbol" charset="2"/>
              <a:buChar char="-"/>
              <a:defRPr sz="2400"/>
            </a:lvl1pPr>
            <a:lvl2pPr marL="742950" indent="-285750">
              <a:buFont typeface="Wingdings" charset="2"/>
              <a:buChar char="§"/>
              <a:defRPr sz="2000"/>
            </a:lvl2pPr>
            <a:lvl3pPr>
              <a:defRPr sz="1800"/>
            </a:lvl3pPr>
            <a:lvl4pPr marL="1600200" indent="-228600">
              <a:buFont typeface="Courier New"/>
              <a:buChar char="o"/>
              <a:defRPr sz="1600"/>
            </a:lvl4pPr>
            <a:lvl5pPr>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hasCustomPrompt="1"/>
          </p:nvPr>
        </p:nvSpPr>
        <p:spPr>
          <a:xfrm>
            <a:off x="4867317" y="1062418"/>
            <a:ext cx="4041775" cy="479822"/>
          </a:xfrm>
        </p:spPr>
        <p:txBody>
          <a:bodyPr anchor="t">
            <a:noAutofit/>
          </a:bodyPr>
          <a:lstStyle>
            <a:lvl1pPr marL="0" indent="0">
              <a:buNone/>
              <a:defRPr sz="2000" b="0">
                <a:latin typeface="HSD Sans"/>
                <a:cs typeface="HSD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Vergleichsüberschrift 2</a:t>
            </a:r>
          </a:p>
        </p:txBody>
      </p:sp>
      <p:sp>
        <p:nvSpPr>
          <p:cNvPr id="6" name="Inhaltsplatzhalter 5"/>
          <p:cNvSpPr>
            <a:spLocks noGrp="1"/>
          </p:cNvSpPr>
          <p:nvPr>
            <p:ph sz="quarter" idx="4"/>
          </p:nvPr>
        </p:nvSpPr>
        <p:spPr>
          <a:xfrm>
            <a:off x="4867112" y="1548676"/>
            <a:ext cx="4041775" cy="3045947"/>
          </a:xfrm>
        </p:spPr>
        <p:txBody>
          <a:bodyPr/>
          <a:lstStyle>
            <a:lvl1pPr marL="342900" indent="-342900">
              <a:buFont typeface="Symbol" charset="2"/>
              <a:buChar char="-"/>
              <a:defRPr sz="2400"/>
            </a:lvl1pPr>
            <a:lvl2pPr marL="742950" indent="-285750">
              <a:buFont typeface="Wingdings" charset="2"/>
              <a:buChar char="§"/>
              <a:defRPr sz="2000"/>
            </a:lvl2pPr>
            <a:lvl3pPr>
              <a:defRPr sz="1800"/>
            </a:lvl3pPr>
            <a:lvl4pPr marL="1600200" indent="-228600">
              <a:buFont typeface="Courier New"/>
              <a:buChar char="o"/>
              <a:defRPr sz="1600"/>
            </a:lvl4pPr>
            <a:lvl5pPr>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Fußzeilenplatzhalter 4"/>
          <p:cNvSpPr>
            <a:spLocks noGrp="1"/>
          </p:cNvSpPr>
          <p:nvPr>
            <p:ph type="ftr" sz="quarter" idx="12"/>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6"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17" name="Rechteck 16"/>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8" name="Datumsplatzhalter 3"/>
          <p:cNvSpPr>
            <a:spLocks noGrp="1"/>
          </p:cNvSpPr>
          <p:nvPr>
            <p:ph type="dt" sz="half" idx="13"/>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9" name="Foliennummernplatzhalter 5"/>
          <p:cNvSpPr>
            <a:spLocks noGrp="1"/>
          </p:cNvSpPr>
          <p:nvPr>
            <p:ph type="sldNum" sz="quarter" idx="1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195266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link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66337" y="204787"/>
            <a:ext cx="3008313" cy="871538"/>
          </a:xfrm>
        </p:spPr>
        <p:txBody>
          <a:bodyPr anchor="t"/>
          <a:lstStyle>
            <a:lvl1pPr algn="l">
              <a:lnSpc>
                <a:spcPct val="90000"/>
              </a:lnSpc>
              <a:defRPr sz="3000" b="0" baseline="0"/>
            </a:lvl1pPr>
          </a:lstStyle>
          <a:p>
            <a:r>
              <a:rPr lang="de-DE" dirty="0"/>
              <a:t>Mastertitel bearbeiten</a:t>
            </a:r>
          </a:p>
        </p:txBody>
      </p:sp>
      <p:sp>
        <p:nvSpPr>
          <p:cNvPr id="3" name="Inhaltsplatzhalter 2"/>
          <p:cNvSpPr>
            <a:spLocks noGrp="1"/>
          </p:cNvSpPr>
          <p:nvPr>
            <p:ph idx="1"/>
          </p:nvPr>
        </p:nvSpPr>
        <p:spPr>
          <a:xfrm>
            <a:off x="3770501" y="204788"/>
            <a:ext cx="5111750" cy="4389835"/>
          </a:xfrm>
        </p:spPr>
        <p:txBody>
          <a:bodyPr/>
          <a:lstStyle>
            <a:lvl1pPr marL="342900" indent="-342900">
              <a:buFont typeface="Symbol" charset="2"/>
              <a:buChar char="-"/>
              <a:defRPr sz="3200"/>
            </a:lvl1pPr>
            <a:lvl2pPr marL="742950" indent="-285750">
              <a:buFont typeface="Wingdings" charset="2"/>
              <a:buChar char="§"/>
              <a:defRPr sz="2800"/>
            </a:lvl2pPr>
            <a:lvl3pPr>
              <a:defRPr sz="2400"/>
            </a:lvl3pPr>
            <a:lvl4pPr marL="1600200" indent="-228600">
              <a:buFont typeface="Courier New"/>
              <a:buChar char="o"/>
              <a:defRPr sz="2000"/>
            </a:lvl4pPr>
            <a:lvl5pP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266337"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Mastertextformat bearbeiten</a:t>
            </a:r>
          </a:p>
        </p:txBody>
      </p:sp>
      <p:sp>
        <p:nvSpPr>
          <p:cNvPr id="8"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10"/>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323318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Inhalt mit Beschriftung rech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8162" y="221305"/>
            <a:ext cx="3008313" cy="871538"/>
          </a:xfrm>
        </p:spPr>
        <p:txBody>
          <a:bodyPr anchor="t"/>
          <a:lstStyle>
            <a:lvl1pPr algn="l">
              <a:lnSpc>
                <a:spcPct val="90000"/>
              </a:lnSpc>
              <a:defRPr sz="3000" b="0"/>
            </a:lvl1pPr>
          </a:lstStyle>
          <a:p>
            <a:r>
              <a:rPr lang="de-DE" dirty="0"/>
              <a:t>Mastertitel bearbeiten</a:t>
            </a:r>
          </a:p>
        </p:txBody>
      </p:sp>
      <p:sp>
        <p:nvSpPr>
          <p:cNvPr id="3" name="Inhaltsplatzhalter 2"/>
          <p:cNvSpPr>
            <a:spLocks noGrp="1"/>
          </p:cNvSpPr>
          <p:nvPr>
            <p:ph idx="1"/>
          </p:nvPr>
        </p:nvSpPr>
        <p:spPr>
          <a:xfrm>
            <a:off x="242285" y="221305"/>
            <a:ext cx="5111750" cy="4389835"/>
          </a:xfrm>
        </p:spPr>
        <p:txBody>
          <a:bodyPr/>
          <a:lstStyle>
            <a:lvl1pPr marL="342900" indent="-342900">
              <a:buFont typeface="Symbol" charset="2"/>
              <a:buChar char="-"/>
              <a:defRPr sz="3200"/>
            </a:lvl1pPr>
            <a:lvl2pPr marL="742950" indent="-285750">
              <a:buFont typeface="Wingdings" charset="2"/>
              <a:buChar char="§"/>
              <a:defRPr sz="2800"/>
            </a:lvl2pPr>
            <a:lvl3pPr>
              <a:defRPr sz="2400"/>
            </a:lvl3pPr>
            <a:lvl4pPr marL="1600200" indent="-228600">
              <a:buFont typeface="Courier New"/>
              <a:buChar char="o"/>
              <a:defRPr sz="2000"/>
            </a:lvl4pPr>
            <a:lvl5pP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5888162" y="1092843"/>
            <a:ext cx="3008313" cy="35072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Mastertextformat bearbeiten</a:t>
            </a:r>
          </a:p>
        </p:txBody>
      </p:sp>
      <p:sp>
        <p:nvSpPr>
          <p:cNvPr id="8" name="Fußzeilenplatzhalter 4"/>
          <p:cNvSpPr>
            <a:spLocks noGrp="1"/>
          </p:cNvSpPr>
          <p:nvPr>
            <p:ph type="ftr" sz="quarter" idx="3"/>
          </p:nvPr>
        </p:nvSpPr>
        <p:spPr>
          <a:xfrm>
            <a:off x="2815167" y="4707191"/>
            <a:ext cx="4864439"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14" name="Rechteck 13"/>
          <p:cNvSpPr/>
          <p:nvPr userDrawn="1"/>
        </p:nvSpPr>
        <p:spPr>
          <a:xfrm>
            <a:off x="249306" y="4641048"/>
            <a:ext cx="2786611" cy="461665"/>
          </a:xfrm>
          <a:prstGeom prst="rect">
            <a:avLst/>
          </a:prstGeom>
        </p:spPr>
        <p:txBody>
          <a:bodyPr wrap="square">
            <a:spAutoFit/>
          </a:bodyPr>
          <a:lstStyle/>
          <a:p>
            <a:r>
              <a:rPr lang="en-GB" sz="1200" b="1" dirty="0" err="1">
                <a:solidFill>
                  <a:schemeClr val="accent1"/>
                </a:solidFill>
                <a:latin typeface="Arial"/>
                <a:cs typeface="Arial"/>
              </a:rPr>
              <a:t>Hochschule</a:t>
            </a:r>
            <a:r>
              <a:rPr lang="en-GB" sz="1200" b="1" dirty="0">
                <a:solidFill>
                  <a:schemeClr val="accent1"/>
                </a:solidFill>
                <a:latin typeface="Arial"/>
                <a:cs typeface="Arial"/>
              </a:rPr>
              <a:t> Düsseldorf</a:t>
            </a:r>
          </a:p>
          <a:p>
            <a:r>
              <a:rPr lang="en-GB" sz="1200" dirty="0">
                <a:solidFill>
                  <a:schemeClr val="accent1"/>
                </a:solidFill>
                <a:latin typeface="Arial"/>
                <a:cs typeface="Arial"/>
              </a:rPr>
              <a:t>University of Applied Sciences</a:t>
            </a:r>
            <a:endParaRPr lang="de-DE" sz="1200" dirty="0">
              <a:solidFill>
                <a:schemeClr val="accent1"/>
              </a:solidFill>
              <a:latin typeface="Arial"/>
              <a:cs typeface="Arial"/>
            </a:endParaRPr>
          </a:p>
        </p:txBody>
      </p:sp>
      <p:sp>
        <p:nvSpPr>
          <p:cNvPr id="15" name="Datumsplatzhalter 3"/>
          <p:cNvSpPr>
            <a:spLocks noGrp="1"/>
          </p:cNvSpPr>
          <p:nvPr>
            <p:ph type="dt" sz="half" idx="10"/>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6"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2096096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42249" y="148167"/>
            <a:ext cx="8659502" cy="823580"/>
          </a:xfrm>
          <a:prstGeom prst="rect">
            <a:avLst/>
          </a:prstGeom>
        </p:spPr>
        <p:txBody>
          <a:bodyPr vert="horz" lIns="91440" tIns="45720" rIns="91440" bIns="45720" rtlCol="0" anchor="t">
            <a:noAutofit/>
          </a:bodyPr>
          <a:lstStyle/>
          <a:p>
            <a:r>
              <a:rPr lang="de-DE" dirty="0"/>
              <a:t>Mastertitelformat bearbeiten</a:t>
            </a:r>
          </a:p>
        </p:txBody>
      </p:sp>
      <p:sp>
        <p:nvSpPr>
          <p:cNvPr id="3" name="Textplatzhalter 2"/>
          <p:cNvSpPr>
            <a:spLocks noGrp="1"/>
          </p:cNvSpPr>
          <p:nvPr>
            <p:ph type="body" idx="1"/>
          </p:nvPr>
        </p:nvSpPr>
        <p:spPr>
          <a:xfrm>
            <a:off x="242249" y="1063229"/>
            <a:ext cx="8659502" cy="3531394"/>
          </a:xfrm>
          <a:prstGeom prst="rect">
            <a:avLst/>
          </a:prstGeom>
        </p:spPr>
        <p:txBody>
          <a:bodyPr vert="horz" lIns="91440" tIns="45720" rIns="91440" bIns="4572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Fußzeilenplatzhalter 4"/>
          <p:cNvSpPr>
            <a:spLocks noGrp="1"/>
          </p:cNvSpPr>
          <p:nvPr>
            <p:ph type="ftr" sz="quarter" idx="3"/>
          </p:nvPr>
        </p:nvSpPr>
        <p:spPr>
          <a:xfrm>
            <a:off x="2260996" y="4707191"/>
            <a:ext cx="5418610" cy="323999"/>
          </a:xfrm>
          <a:prstGeom prst="rect">
            <a:avLst/>
          </a:prstGeom>
        </p:spPr>
        <p:txBody>
          <a:bodyPr vert="horz" lIns="91440" tIns="45720" rIns="91440" bIns="45720" rtlCol="0" anchor="ctr"/>
          <a:lstStyle>
            <a:lvl1pPr algn="ctr">
              <a:lnSpc>
                <a:spcPct val="100000"/>
              </a:lnSpc>
              <a:defRPr sz="1200" b="1">
                <a:solidFill>
                  <a:srgbClr val="000000"/>
                </a:solidFill>
                <a:latin typeface="Arial"/>
                <a:cs typeface="Arial"/>
              </a:defRPr>
            </a:lvl1pPr>
          </a:lstStyle>
          <a:p>
            <a:pPr algn="l"/>
            <a:r>
              <a:rPr lang="de-DE" dirty="0"/>
              <a:t>Titel/Thema</a:t>
            </a:r>
          </a:p>
          <a:p>
            <a:pPr algn="l"/>
            <a:endParaRPr lang="de-DE" dirty="0"/>
          </a:p>
        </p:txBody>
      </p:sp>
      <p:sp>
        <p:nvSpPr>
          <p:cNvPr id="9" name="Datumsplatzhalter 3"/>
          <p:cNvSpPr>
            <a:spLocks noGrp="1"/>
          </p:cNvSpPr>
          <p:nvPr>
            <p:ph type="dt" sz="half" idx="2"/>
          </p:nvPr>
        </p:nvSpPr>
        <p:spPr>
          <a:xfrm>
            <a:off x="7958667" y="4785815"/>
            <a:ext cx="956473" cy="357383"/>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2B3E4023-3B93-7144-AB24-A5387DB88F56}" type="datetime1">
              <a:rPr lang="de-DE" smtClean="0"/>
              <a:t>06.10.2022</a:t>
            </a:fld>
            <a:endParaRPr lang="de-DE" dirty="0"/>
          </a:p>
        </p:txBody>
      </p:sp>
      <p:sp>
        <p:nvSpPr>
          <p:cNvPr id="10" name="Foliennummernplatzhalter 5"/>
          <p:cNvSpPr>
            <a:spLocks noGrp="1"/>
          </p:cNvSpPr>
          <p:nvPr>
            <p:ph type="sldNum" sz="quarter" idx="4"/>
          </p:nvPr>
        </p:nvSpPr>
        <p:spPr>
          <a:xfrm>
            <a:off x="7826685" y="4630911"/>
            <a:ext cx="1076359" cy="333916"/>
          </a:xfrm>
          <a:prstGeom prst="rect">
            <a:avLst/>
          </a:prstGeom>
        </p:spPr>
        <p:txBody>
          <a:bodyPr/>
          <a:lstStyle>
            <a:lvl1pPr algn="r">
              <a:defRPr sz="1200" b="1">
                <a:latin typeface="Arial"/>
                <a:cs typeface="Arial"/>
              </a:defRPr>
            </a:lvl1pPr>
          </a:lstStyle>
          <a:p>
            <a:fld id="{1657B7CB-58CE-C541-849D-632C3B6C9161}" type="slidenum">
              <a:rPr lang="de-DE" smtClean="0"/>
              <a:pPr/>
              <a:t>‹Nr.›</a:t>
            </a:fld>
            <a:endParaRPr lang="de-DE" dirty="0"/>
          </a:p>
          <a:p>
            <a:endParaRPr lang="de-DE" dirty="0"/>
          </a:p>
        </p:txBody>
      </p:sp>
    </p:spTree>
    <p:extLst>
      <p:ext uri="{BB962C8B-B14F-4D97-AF65-F5344CB8AC3E}">
        <p14:creationId xmlns:p14="http://schemas.microsoft.com/office/powerpoint/2010/main" val="3848776870"/>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84" r:id="rId3"/>
    <p:sldLayoutId id="2147483650" r:id="rId4"/>
    <p:sldLayoutId id="2147483652" r:id="rId5"/>
    <p:sldLayoutId id="2147483672" r:id="rId6"/>
    <p:sldLayoutId id="2147483653" r:id="rId7"/>
    <p:sldLayoutId id="2147483656" r:id="rId8"/>
    <p:sldLayoutId id="2147483673" r:id="rId9"/>
    <p:sldLayoutId id="2147483675" r:id="rId10"/>
    <p:sldLayoutId id="2147483685" r:id="rId11"/>
    <p:sldLayoutId id="2147483676" r:id="rId12"/>
    <p:sldLayoutId id="2147483677" r:id="rId13"/>
    <p:sldLayoutId id="2147483678" r:id="rId14"/>
    <p:sldLayoutId id="2147483679" r:id="rId15"/>
    <p:sldLayoutId id="2147483680" r:id="rId16"/>
    <p:sldLayoutId id="2147483682" r:id="rId17"/>
    <p:sldLayoutId id="2147483683" r:id="rId18"/>
  </p:sldLayoutIdLst>
  <p:hf hdr="0"/>
  <p:txStyles>
    <p:titleStyle>
      <a:lvl1pPr algn="l" defTabSz="457200" rtl="0" eaLnBrk="1" latinLnBrk="0" hangingPunct="1">
        <a:lnSpc>
          <a:spcPct val="100000"/>
        </a:lnSpc>
        <a:spcBef>
          <a:spcPct val="0"/>
        </a:spcBef>
        <a:buNone/>
        <a:defRPr sz="3500" kern="1200">
          <a:solidFill>
            <a:schemeClr val="tx1"/>
          </a:solidFill>
          <a:latin typeface="HSD Sans"/>
          <a:ea typeface="+mj-ea"/>
          <a:cs typeface="HSD San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Modul D3.2 – </a:t>
            </a:r>
            <a:r>
              <a:rPr lang="de-DE" dirty="0" err="1"/>
              <a:t>Lecture</a:t>
            </a:r>
            <a:r>
              <a:rPr lang="de-DE" dirty="0"/>
              <a:t> 1.3 </a:t>
            </a:r>
          </a:p>
        </p:txBody>
      </p:sp>
      <p:sp>
        <p:nvSpPr>
          <p:cNvPr id="3" name="Titel 2"/>
          <p:cNvSpPr>
            <a:spLocks noGrp="1"/>
          </p:cNvSpPr>
          <p:nvPr>
            <p:ph type="ctrTitle"/>
          </p:nvPr>
        </p:nvSpPr>
        <p:spPr/>
        <p:txBody>
          <a:bodyPr/>
          <a:lstStyle/>
          <a:p>
            <a:r>
              <a:rPr lang="de-DE" dirty="0"/>
              <a:t>Information Security and Privacy</a:t>
            </a:r>
          </a:p>
        </p:txBody>
      </p:sp>
      <p:sp>
        <p:nvSpPr>
          <p:cNvPr id="4" name="Textfeld 3">
            <a:extLst>
              <a:ext uri="{FF2B5EF4-FFF2-40B4-BE49-F238E27FC236}">
                <a16:creationId xmlns:a16="http://schemas.microsoft.com/office/drawing/2014/main" id="{D971375E-260F-AF13-79F0-4AF9E52E232D}"/>
              </a:ext>
            </a:extLst>
          </p:cNvPr>
          <p:cNvSpPr txBox="1"/>
          <p:nvPr/>
        </p:nvSpPr>
        <p:spPr>
          <a:xfrm>
            <a:off x="200234" y="4084764"/>
            <a:ext cx="3937927" cy="369332"/>
          </a:xfrm>
          <a:prstGeom prst="rect">
            <a:avLst/>
          </a:prstGeom>
          <a:noFill/>
        </p:spPr>
        <p:txBody>
          <a:bodyPr wrap="square" rtlCol="0">
            <a:spAutoFit/>
          </a:bodyPr>
          <a:lstStyle/>
          <a:p>
            <a:r>
              <a:rPr lang="de-DE" dirty="0"/>
              <a:t>Referent: Dr. Jörg Cosfeld</a:t>
            </a:r>
          </a:p>
        </p:txBody>
      </p:sp>
    </p:spTree>
    <p:extLst>
      <p:ext uri="{BB962C8B-B14F-4D97-AF65-F5344CB8AC3E}">
        <p14:creationId xmlns:p14="http://schemas.microsoft.com/office/powerpoint/2010/main" val="1916215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PKI</a:t>
            </a:r>
            <a:r>
              <a:rPr lang="de-DE" sz="2000" dirty="0"/>
              <a:t>:</a:t>
            </a:r>
          </a:p>
          <a:p>
            <a:r>
              <a:rPr lang="de-DE" sz="2000" dirty="0"/>
              <a:t>Public Key-Infrastrukturen (PKI) dienen der Erstellen und Verwalten von </a:t>
            </a:r>
            <a:r>
              <a:rPr lang="de-DE" sz="2000" b="1" dirty="0"/>
              <a:t>Zertifikaten</a:t>
            </a:r>
            <a:r>
              <a:rPr lang="de-DE" sz="2000" dirty="0"/>
              <a:t> mit </a:t>
            </a:r>
            <a:r>
              <a:rPr lang="de-DE" sz="2000" b="1" dirty="0"/>
              <a:t>öffentlichen Schlüsseln </a:t>
            </a:r>
            <a:r>
              <a:rPr lang="de-DE" sz="2000" dirty="0"/>
              <a:t>und weiteren Attributen.</a:t>
            </a:r>
          </a:p>
          <a:p>
            <a:endParaRPr lang="de-DE" sz="2000" dirty="0"/>
          </a:p>
          <a:p>
            <a:r>
              <a:rPr lang="de-DE" sz="2000" dirty="0"/>
              <a:t>Dabei kommt es, außer auf die sichere Erstellung und Speicherung gültiger Schlüssel, auch auf die Verifizierung der </a:t>
            </a:r>
            <a:r>
              <a:rPr lang="de-DE" sz="2000" b="1" dirty="0"/>
              <a:t>ursprünglichen Identität</a:t>
            </a:r>
            <a:r>
              <a:rPr lang="de-DE" sz="2000" dirty="0"/>
              <a:t> ihrer Inhaber – der </a:t>
            </a:r>
            <a:r>
              <a:rPr lang="de-DE" sz="2000" b="1" dirty="0"/>
              <a:t>PKI-Nutzer</a:t>
            </a:r>
            <a:r>
              <a:rPr lang="de-DE" sz="2000" dirty="0"/>
              <a:t> – an.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Public Key – Infrastrukturen</a:t>
            </a:r>
            <a:endParaRPr lang="de-DE" dirty="0"/>
          </a:p>
        </p:txBody>
      </p:sp>
    </p:spTree>
    <p:extLst>
      <p:ext uri="{BB962C8B-B14F-4D97-AF65-F5344CB8AC3E}">
        <p14:creationId xmlns:p14="http://schemas.microsoft.com/office/powerpoint/2010/main" val="197697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PKI</a:t>
            </a:r>
            <a:r>
              <a:rPr lang="de-DE" sz="2000" dirty="0"/>
              <a:t>:</a:t>
            </a:r>
          </a:p>
          <a:p>
            <a:r>
              <a:rPr lang="de-DE" sz="2000" dirty="0"/>
              <a:t>Public Key-Infrastrukturen bestehen aus </a:t>
            </a:r>
            <a:r>
              <a:rPr lang="de-DE" sz="2000" b="1" dirty="0"/>
              <a:t>Hardware, Software</a:t>
            </a:r>
            <a:r>
              <a:rPr lang="de-DE" sz="2000" dirty="0"/>
              <a:t> und einem abgestimmten </a:t>
            </a:r>
            <a:r>
              <a:rPr lang="de-DE" sz="2000" b="1" dirty="0"/>
              <a:t>Regelwerk</a:t>
            </a:r>
            <a:r>
              <a:rPr lang="de-DE" sz="2000" dirty="0"/>
              <a:t>, der </a:t>
            </a:r>
            <a:r>
              <a:rPr lang="de-DE" sz="2000" b="1" dirty="0"/>
              <a:t>Leitlinie</a:t>
            </a:r>
            <a:r>
              <a:rPr lang="de-DE" sz="2000" dirty="0"/>
              <a:t>. Diese definiert, nach welchen Sicherheitsregeln die Dienstleistungen um die </a:t>
            </a:r>
            <a:r>
              <a:rPr lang="de-DE" sz="2000" b="1" dirty="0"/>
              <a:t>Zertifikate</a:t>
            </a:r>
            <a:r>
              <a:rPr lang="de-DE" sz="2000" dirty="0"/>
              <a:t> erbracht werden.</a:t>
            </a:r>
          </a:p>
          <a:p>
            <a:endParaRPr lang="de-DE" sz="2000" dirty="0"/>
          </a:p>
          <a:p>
            <a:r>
              <a:rPr lang="de-DE" sz="2000" dirty="0"/>
              <a:t>Räumliche Trennung von PKI Schlüssel und Nutzerverwaltung!</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Public Key – Infrastrukturen</a:t>
            </a:r>
            <a:endParaRPr lang="de-DE" dirty="0"/>
          </a:p>
        </p:txBody>
      </p:sp>
    </p:spTree>
    <p:extLst>
      <p:ext uri="{BB962C8B-B14F-4D97-AF65-F5344CB8AC3E}">
        <p14:creationId xmlns:p14="http://schemas.microsoft.com/office/powerpoint/2010/main" val="1823053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PKI</a:t>
            </a:r>
            <a:r>
              <a:rPr lang="de-DE" sz="2000" dirty="0"/>
              <a:t>:</a:t>
            </a:r>
          </a:p>
          <a:p>
            <a:r>
              <a:rPr lang="de-DE" sz="2000" dirty="0"/>
              <a:t>Public Key-Infrastrukturen bestehen aus </a:t>
            </a:r>
            <a:r>
              <a:rPr lang="de-DE" sz="2000" b="1" dirty="0"/>
              <a:t>Hardware, Software</a:t>
            </a:r>
            <a:r>
              <a:rPr lang="de-DE" sz="2000" dirty="0"/>
              <a:t> und einem abgestimmten </a:t>
            </a:r>
            <a:r>
              <a:rPr lang="de-DE" sz="2000" b="1" dirty="0"/>
              <a:t>Regelwerk</a:t>
            </a:r>
            <a:r>
              <a:rPr lang="de-DE" sz="2000" dirty="0"/>
              <a:t>, der </a:t>
            </a:r>
            <a:r>
              <a:rPr lang="de-DE" sz="2000" b="1" dirty="0"/>
              <a:t>Leitlinie</a:t>
            </a:r>
            <a:r>
              <a:rPr lang="de-DE" sz="2000" dirty="0"/>
              <a:t>. Diese definiert, nach welchen Sicherheitsregeln die Dienstleistungen um die </a:t>
            </a:r>
            <a:r>
              <a:rPr lang="de-DE" sz="2000" b="1" dirty="0"/>
              <a:t>Zertifikate</a:t>
            </a:r>
            <a:r>
              <a:rPr lang="de-DE" sz="2000" dirty="0"/>
              <a:t> erbracht werden. </a:t>
            </a:r>
          </a:p>
          <a:p>
            <a:endParaRPr lang="de-DE" sz="2000" dirty="0"/>
          </a:p>
          <a:p>
            <a:r>
              <a:rPr lang="de-DE" sz="2000" dirty="0"/>
              <a:t>Analogie zu </a:t>
            </a:r>
            <a:r>
              <a:rPr lang="de-DE" sz="2000" b="1" dirty="0"/>
              <a:t>Standesamt</a:t>
            </a:r>
            <a:r>
              <a:rPr lang="de-DE" sz="2000" dirty="0"/>
              <a:t> und </a:t>
            </a:r>
            <a:r>
              <a:rPr lang="de-DE" sz="2000" b="1" dirty="0"/>
              <a:t>Einwohnermeldeamt</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Public Key – Infrastrukturen</a:t>
            </a:r>
            <a:endParaRPr lang="de-DE" dirty="0"/>
          </a:p>
        </p:txBody>
      </p:sp>
      <p:pic>
        <p:nvPicPr>
          <p:cNvPr id="7" name="Grafik 6" descr="Gericht">
            <a:extLst>
              <a:ext uri="{FF2B5EF4-FFF2-40B4-BE49-F238E27FC236}">
                <a16:creationId xmlns:a16="http://schemas.microsoft.com/office/drawing/2014/main" id="{7F2706F8-C90C-6DEF-283C-9841FC407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666" y="3335975"/>
            <a:ext cx="914400" cy="914400"/>
          </a:xfrm>
          <a:prstGeom prst="rect">
            <a:avLst/>
          </a:prstGeom>
        </p:spPr>
      </p:pic>
      <p:pic>
        <p:nvPicPr>
          <p:cNvPr id="9" name="Grafik 8" descr="Gericht">
            <a:extLst>
              <a:ext uri="{FF2B5EF4-FFF2-40B4-BE49-F238E27FC236}">
                <a16:creationId xmlns:a16="http://schemas.microsoft.com/office/drawing/2014/main" id="{58745262-1A80-2248-33DC-BEBBE03BD5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0535" y="3335975"/>
            <a:ext cx="914400" cy="914400"/>
          </a:xfrm>
          <a:prstGeom prst="rect">
            <a:avLst/>
          </a:prstGeom>
        </p:spPr>
      </p:pic>
      <p:cxnSp>
        <p:nvCxnSpPr>
          <p:cNvPr id="11" name="Gerade Verbindung mit Pfeil 10">
            <a:extLst>
              <a:ext uri="{FF2B5EF4-FFF2-40B4-BE49-F238E27FC236}">
                <a16:creationId xmlns:a16="http://schemas.microsoft.com/office/drawing/2014/main" id="{1C9F4578-35B4-6A50-DE0E-857CEBDB4CDD}"/>
              </a:ext>
            </a:extLst>
          </p:cNvPr>
          <p:cNvCxnSpPr/>
          <p:nvPr/>
        </p:nvCxnSpPr>
        <p:spPr>
          <a:xfrm>
            <a:off x="2529618" y="3828633"/>
            <a:ext cx="553979"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3" name="Grafik 12" descr="Benutzer">
            <a:extLst>
              <a:ext uri="{FF2B5EF4-FFF2-40B4-BE49-F238E27FC236}">
                <a16:creationId xmlns:a16="http://schemas.microsoft.com/office/drawing/2014/main" id="{91E395B7-AE12-5CAE-A233-CDF70200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874" y="3371433"/>
            <a:ext cx="914400" cy="914400"/>
          </a:xfrm>
          <a:prstGeom prst="rect">
            <a:avLst/>
          </a:prstGeom>
        </p:spPr>
      </p:pic>
      <p:sp>
        <p:nvSpPr>
          <p:cNvPr id="14" name="Textfeld 13">
            <a:extLst>
              <a:ext uri="{FF2B5EF4-FFF2-40B4-BE49-F238E27FC236}">
                <a16:creationId xmlns:a16="http://schemas.microsoft.com/office/drawing/2014/main" id="{30DEA67E-9CCF-E13F-5C3C-A48A2AFDA87F}"/>
              </a:ext>
            </a:extLst>
          </p:cNvPr>
          <p:cNvSpPr txBox="1"/>
          <p:nvPr/>
        </p:nvSpPr>
        <p:spPr>
          <a:xfrm>
            <a:off x="1907782" y="4206224"/>
            <a:ext cx="2069080" cy="461665"/>
          </a:xfrm>
          <a:prstGeom prst="rect">
            <a:avLst/>
          </a:prstGeom>
          <a:noFill/>
        </p:spPr>
        <p:txBody>
          <a:bodyPr wrap="square" rtlCol="0">
            <a:spAutoFit/>
          </a:bodyPr>
          <a:lstStyle/>
          <a:p>
            <a:r>
              <a:rPr lang="de-DE" sz="1200" b="1" dirty="0">
                <a:solidFill>
                  <a:srgbClr val="FF0000"/>
                </a:solidFill>
              </a:rPr>
              <a:t>Max Mustermann existiert mit richtigen Namen</a:t>
            </a:r>
          </a:p>
        </p:txBody>
      </p:sp>
    </p:spTree>
    <p:extLst>
      <p:ext uri="{BB962C8B-B14F-4D97-AF65-F5344CB8AC3E}">
        <p14:creationId xmlns:p14="http://schemas.microsoft.com/office/powerpoint/2010/main" val="34912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Analogie zu </a:t>
            </a:r>
            <a:r>
              <a:rPr lang="de-DE" sz="2000" b="1" dirty="0"/>
              <a:t>Standesamt</a:t>
            </a:r>
            <a:r>
              <a:rPr lang="de-DE" sz="2000" dirty="0"/>
              <a:t> und </a:t>
            </a:r>
            <a:r>
              <a:rPr lang="de-DE" sz="2000" b="1" dirty="0"/>
              <a:t>Einwohnermeldeamt</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Public Key – Infrastrukturen</a:t>
            </a:r>
            <a:endParaRPr lang="de-DE" dirty="0"/>
          </a:p>
        </p:txBody>
      </p:sp>
      <p:pic>
        <p:nvPicPr>
          <p:cNvPr id="7" name="Grafik 6" descr="Gericht">
            <a:extLst>
              <a:ext uri="{FF2B5EF4-FFF2-40B4-BE49-F238E27FC236}">
                <a16:creationId xmlns:a16="http://schemas.microsoft.com/office/drawing/2014/main" id="{7F2706F8-C90C-6DEF-283C-9841FC407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666" y="1407058"/>
            <a:ext cx="914400" cy="914400"/>
          </a:xfrm>
          <a:prstGeom prst="rect">
            <a:avLst/>
          </a:prstGeom>
        </p:spPr>
      </p:pic>
      <p:pic>
        <p:nvPicPr>
          <p:cNvPr id="9" name="Grafik 8" descr="Gericht">
            <a:extLst>
              <a:ext uri="{FF2B5EF4-FFF2-40B4-BE49-F238E27FC236}">
                <a16:creationId xmlns:a16="http://schemas.microsoft.com/office/drawing/2014/main" id="{58745262-1A80-2248-33DC-BEBBE03BD5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0535" y="1407058"/>
            <a:ext cx="914400" cy="914400"/>
          </a:xfrm>
          <a:prstGeom prst="rect">
            <a:avLst/>
          </a:prstGeom>
        </p:spPr>
      </p:pic>
      <p:cxnSp>
        <p:nvCxnSpPr>
          <p:cNvPr id="11" name="Gerade Verbindung mit Pfeil 10">
            <a:extLst>
              <a:ext uri="{FF2B5EF4-FFF2-40B4-BE49-F238E27FC236}">
                <a16:creationId xmlns:a16="http://schemas.microsoft.com/office/drawing/2014/main" id="{1C9F4578-35B4-6A50-DE0E-857CEBDB4CDD}"/>
              </a:ext>
            </a:extLst>
          </p:cNvPr>
          <p:cNvCxnSpPr/>
          <p:nvPr/>
        </p:nvCxnSpPr>
        <p:spPr>
          <a:xfrm>
            <a:off x="2529618" y="1899716"/>
            <a:ext cx="553979"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3" name="Grafik 12" descr="Benutzer">
            <a:extLst>
              <a:ext uri="{FF2B5EF4-FFF2-40B4-BE49-F238E27FC236}">
                <a16:creationId xmlns:a16="http://schemas.microsoft.com/office/drawing/2014/main" id="{91E395B7-AE12-5CAE-A233-CDF70200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874" y="1442516"/>
            <a:ext cx="914400" cy="914400"/>
          </a:xfrm>
          <a:prstGeom prst="rect">
            <a:avLst/>
          </a:prstGeom>
        </p:spPr>
      </p:pic>
      <p:sp>
        <p:nvSpPr>
          <p:cNvPr id="14" name="Textfeld 13">
            <a:extLst>
              <a:ext uri="{FF2B5EF4-FFF2-40B4-BE49-F238E27FC236}">
                <a16:creationId xmlns:a16="http://schemas.microsoft.com/office/drawing/2014/main" id="{30DEA67E-9CCF-E13F-5C3C-A48A2AFDA87F}"/>
              </a:ext>
            </a:extLst>
          </p:cNvPr>
          <p:cNvSpPr txBox="1"/>
          <p:nvPr/>
        </p:nvSpPr>
        <p:spPr>
          <a:xfrm>
            <a:off x="1907782" y="2277307"/>
            <a:ext cx="2069080" cy="461665"/>
          </a:xfrm>
          <a:prstGeom prst="rect">
            <a:avLst/>
          </a:prstGeom>
          <a:noFill/>
        </p:spPr>
        <p:txBody>
          <a:bodyPr wrap="square" rtlCol="0">
            <a:spAutoFit/>
          </a:bodyPr>
          <a:lstStyle/>
          <a:p>
            <a:r>
              <a:rPr lang="de-DE" sz="1200" b="1" dirty="0">
                <a:solidFill>
                  <a:srgbClr val="FF0000"/>
                </a:solidFill>
              </a:rPr>
              <a:t>Max Mustermann existiert mit richtigen Namen</a:t>
            </a:r>
          </a:p>
        </p:txBody>
      </p:sp>
      <p:pic>
        <p:nvPicPr>
          <p:cNvPr id="8" name="Grafik 7" descr="Gericht">
            <a:extLst>
              <a:ext uri="{FF2B5EF4-FFF2-40B4-BE49-F238E27FC236}">
                <a16:creationId xmlns:a16="http://schemas.microsoft.com/office/drawing/2014/main" id="{5E506571-129F-DE13-E54E-AA422CC5FA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382" y="2997583"/>
            <a:ext cx="914400" cy="914400"/>
          </a:xfrm>
          <a:prstGeom prst="rect">
            <a:avLst/>
          </a:prstGeom>
        </p:spPr>
      </p:pic>
      <p:pic>
        <p:nvPicPr>
          <p:cNvPr id="12" name="Grafik 11" descr="Gericht">
            <a:extLst>
              <a:ext uri="{FF2B5EF4-FFF2-40B4-BE49-F238E27FC236}">
                <a16:creationId xmlns:a16="http://schemas.microsoft.com/office/drawing/2014/main" id="{99D69BB1-6DFD-3BFC-0D2B-59A57FC165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041721"/>
            <a:ext cx="914400" cy="914400"/>
          </a:xfrm>
          <a:prstGeom prst="rect">
            <a:avLst/>
          </a:prstGeom>
        </p:spPr>
      </p:pic>
      <p:sp>
        <p:nvSpPr>
          <p:cNvPr id="15" name="Textfeld 14">
            <a:extLst>
              <a:ext uri="{FF2B5EF4-FFF2-40B4-BE49-F238E27FC236}">
                <a16:creationId xmlns:a16="http://schemas.microsoft.com/office/drawing/2014/main" id="{81719485-5932-8EB3-EF55-94C2D9C77209}"/>
              </a:ext>
            </a:extLst>
          </p:cNvPr>
          <p:cNvSpPr txBox="1"/>
          <p:nvPr/>
        </p:nvSpPr>
        <p:spPr>
          <a:xfrm>
            <a:off x="570666" y="3845329"/>
            <a:ext cx="2073658" cy="523220"/>
          </a:xfrm>
          <a:prstGeom prst="rect">
            <a:avLst/>
          </a:prstGeom>
          <a:noFill/>
        </p:spPr>
        <p:txBody>
          <a:bodyPr wrap="square" rtlCol="0">
            <a:spAutoFit/>
          </a:bodyPr>
          <a:lstStyle/>
          <a:p>
            <a:r>
              <a:rPr lang="de-DE" sz="1400" b="1" dirty="0"/>
              <a:t>Verwaltet Daten von Max Mustermann.</a:t>
            </a:r>
          </a:p>
        </p:txBody>
      </p:sp>
      <p:sp>
        <p:nvSpPr>
          <p:cNvPr id="17" name="Textfeld 16">
            <a:extLst>
              <a:ext uri="{FF2B5EF4-FFF2-40B4-BE49-F238E27FC236}">
                <a16:creationId xmlns:a16="http://schemas.microsoft.com/office/drawing/2014/main" id="{8AE34BB1-5C9C-8046-E03C-9737C9960B9A}"/>
              </a:ext>
            </a:extLst>
          </p:cNvPr>
          <p:cNvSpPr txBox="1"/>
          <p:nvPr/>
        </p:nvSpPr>
        <p:spPr>
          <a:xfrm>
            <a:off x="868664" y="2802627"/>
            <a:ext cx="2073658" cy="307777"/>
          </a:xfrm>
          <a:prstGeom prst="rect">
            <a:avLst/>
          </a:prstGeom>
          <a:noFill/>
        </p:spPr>
        <p:txBody>
          <a:bodyPr wrap="square" rtlCol="0">
            <a:spAutoFit/>
          </a:bodyPr>
          <a:lstStyle/>
          <a:p>
            <a:r>
              <a:rPr lang="de-DE" sz="1400" b="1" dirty="0"/>
              <a:t>Standesamt</a:t>
            </a:r>
          </a:p>
        </p:txBody>
      </p:sp>
      <p:sp>
        <p:nvSpPr>
          <p:cNvPr id="19" name="Textfeld 18">
            <a:extLst>
              <a:ext uri="{FF2B5EF4-FFF2-40B4-BE49-F238E27FC236}">
                <a16:creationId xmlns:a16="http://schemas.microsoft.com/office/drawing/2014/main" id="{E9F51F93-24A3-741D-FBBD-38147911E695}"/>
              </a:ext>
            </a:extLst>
          </p:cNvPr>
          <p:cNvSpPr txBox="1"/>
          <p:nvPr/>
        </p:nvSpPr>
        <p:spPr>
          <a:xfrm>
            <a:off x="3680961" y="2796350"/>
            <a:ext cx="2073658" cy="307777"/>
          </a:xfrm>
          <a:prstGeom prst="rect">
            <a:avLst/>
          </a:prstGeom>
          <a:noFill/>
        </p:spPr>
        <p:txBody>
          <a:bodyPr wrap="square" rtlCol="0">
            <a:spAutoFit/>
          </a:bodyPr>
          <a:lstStyle/>
          <a:p>
            <a:r>
              <a:rPr lang="de-DE" sz="1400" b="1" dirty="0"/>
              <a:t>Einwohnermeldeamt</a:t>
            </a:r>
          </a:p>
        </p:txBody>
      </p:sp>
      <p:pic>
        <p:nvPicPr>
          <p:cNvPr id="4098" name="Picture 2" descr="Ausweis">
            <a:extLst>
              <a:ext uri="{FF2B5EF4-FFF2-40B4-BE49-F238E27FC236}">
                <a16:creationId xmlns:a16="http://schemas.microsoft.com/office/drawing/2014/main" id="{BA1DCFF6-A4AB-1DD8-E641-1B51BF879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676" y="3041721"/>
            <a:ext cx="949997" cy="94999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Gerade Verbindung mit Pfeil 19">
            <a:extLst>
              <a:ext uri="{FF2B5EF4-FFF2-40B4-BE49-F238E27FC236}">
                <a16:creationId xmlns:a16="http://schemas.microsoft.com/office/drawing/2014/main" id="{242B52D9-1310-4C95-6C68-9473DABCDD29}"/>
              </a:ext>
            </a:extLst>
          </p:cNvPr>
          <p:cNvCxnSpPr/>
          <p:nvPr/>
        </p:nvCxnSpPr>
        <p:spPr>
          <a:xfrm>
            <a:off x="5398520" y="3567217"/>
            <a:ext cx="553979"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feld 21">
            <a:extLst>
              <a:ext uri="{FF2B5EF4-FFF2-40B4-BE49-F238E27FC236}">
                <a16:creationId xmlns:a16="http://schemas.microsoft.com/office/drawing/2014/main" id="{D1DD84D7-543F-22AC-FF30-0E8B248728D4}"/>
              </a:ext>
            </a:extLst>
          </p:cNvPr>
          <p:cNvSpPr txBox="1"/>
          <p:nvPr/>
        </p:nvSpPr>
        <p:spPr>
          <a:xfrm>
            <a:off x="3699379" y="3828427"/>
            <a:ext cx="2621328" cy="523220"/>
          </a:xfrm>
          <a:prstGeom prst="rect">
            <a:avLst/>
          </a:prstGeom>
          <a:noFill/>
        </p:spPr>
        <p:txBody>
          <a:bodyPr wrap="square" rtlCol="0">
            <a:spAutoFit/>
          </a:bodyPr>
          <a:lstStyle/>
          <a:p>
            <a:r>
              <a:rPr lang="de-DE" sz="1400" b="1" dirty="0"/>
              <a:t>Stellt als Dienstleistung den Ausweis aus</a:t>
            </a:r>
          </a:p>
        </p:txBody>
      </p:sp>
    </p:spTree>
    <p:extLst>
      <p:ext uri="{BB962C8B-B14F-4D97-AF65-F5344CB8AC3E}">
        <p14:creationId xmlns:p14="http://schemas.microsoft.com/office/powerpoint/2010/main" val="1807816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Authentifikation</a:t>
            </a:r>
            <a:r>
              <a:rPr lang="de-DE" sz="2000" dirty="0"/>
              <a:t> bezeichnet einen Prozess, in dem überprüft wird, ob „</a:t>
            </a:r>
            <a:r>
              <a:rPr lang="de-DE" sz="2000" b="1" dirty="0"/>
              <a:t>jemand</a:t>
            </a:r>
            <a:r>
              <a:rPr lang="de-DE" sz="2000" dirty="0"/>
              <a:t>“ oder „</a:t>
            </a:r>
            <a:r>
              <a:rPr lang="de-DE" sz="2000" b="1" dirty="0"/>
              <a:t>etwas</a:t>
            </a:r>
            <a:r>
              <a:rPr lang="de-DE" sz="2000" dirty="0"/>
              <a:t>“ </a:t>
            </a:r>
            <a:r>
              <a:rPr lang="de-DE" sz="2000" b="1" dirty="0"/>
              <a:t>echt</a:t>
            </a:r>
            <a:r>
              <a:rPr lang="de-DE" sz="2000" dirty="0"/>
              <a:t> ist.</a:t>
            </a:r>
          </a:p>
          <a:p>
            <a:endParaRPr lang="de-DE" sz="2000" dirty="0"/>
          </a:p>
          <a:p>
            <a:r>
              <a:rPr lang="de-DE" sz="2000" dirty="0"/>
              <a:t>Die digitale Identität wird verifiziert. In </a:t>
            </a:r>
            <a:r>
              <a:rPr lang="de-DE" sz="2000" b="1" dirty="0"/>
              <a:t>ein</a:t>
            </a:r>
            <a:r>
              <a:rPr lang="de-DE" sz="2000" dirty="0"/>
              <a:t> oder </a:t>
            </a:r>
            <a:r>
              <a:rPr lang="de-DE" sz="2000" b="1" dirty="0"/>
              <a:t>zweiphasigen</a:t>
            </a:r>
            <a:r>
              <a:rPr lang="de-DE" sz="2000" dirty="0"/>
              <a:t> Stufen.</a:t>
            </a:r>
          </a:p>
          <a:p>
            <a:endParaRPr lang="de-DE" sz="2000" dirty="0"/>
          </a:p>
          <a:p>
            <a:r>
              <a:rPr lang="de-DE" sz="2000" dirty="0"/>
              <a:t>Es gibt diverse </a:t>
            </a:r>
            <a:r>
              <a:rPr lang="de-DE" sz="2000" b="1" dirty="0"/>
              <a:t>Klassen</a:t>
            </a:r>
            <a:r>
              <a:rPr lang="de-DE" sz="2000" dirty="0"/>
              <a:t> von </a:t>
            </a:r>
            <a:r>
              <a:rPr lang="de-DE" sz="2000" b="1" dirty="0"/>
              <a:t>Authentifizierungsverfahren</a:t>
            </a:r>
            <a:r>
              <a:rPr lang="de-DE" sz="2000" dirty="0"/>
              <a:t>. </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a:t>
            </a:r>
            <a:endParaRPr lang="de-DE" dirty="0"/>
          </a:p>
        </p:txBody>
      </p:sp>
    </p:spTree>
    <p:extLst>
      <p:ext uri="{BB962C8B-B14F-4D97-AF65-F5344CB8AC3E}">
        <p14:creationId xmlns:p14="http://schemas.microsoft.com/office/powerpoint/2010/main" val="214778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Wissen</a:t>
            </a:r>
            <a:r>
              <a:rPr lang="de-DE" sz="2000" dirty="0"/>
              <a:t>: Bei dieser Klasse von Authentifizierungsverfahren wird über einen Nachweis der Kenntnis von </a:t>
            </a:r>
            <a:r>
              <a:rPr lang="de-DE" sz="2000" b="1" dirty="0"/>
              <a:t>Wissen</a:t>
            </a:r>
            <a:r>
              <a:rPr lang="de-DE" sz="2000" dirty="0"/>
              <a:t> die </a:t>
            </a:r>
            <a:r>
              <a:rPr lang="de-DE" sz="2000" b="1" dirty="0"/>
              <a:t>Echtheit eines Nutzers </a:t>
            </a:r>
            <a:r>
              <a:rPr lang="de-DE" sz="2000" dirty="0"/>
              <a:t>überprüft.</a:t>
            </a:r>
          </a:p>
          <a:p>
            <a:endParaRPr lang="de-DE" sz="2000" dirty="0"/>
          </a:p>
          <a:p>
            <a:r>
              <a:rPr lang="de-DE" sz="2000" b="1" dirty="0"/>
              <a:t>Passwort</a:t>
            </a:r>
            <a:r>
              <a:rPr lang="de-DE" sz="2000" dirty="0"/>
              <a:t>, </a:t>
            </a:r>
            <a:r>
              <a:rPr lang="de-DE" sz="2000" b="1" dirty="0"/>
              <a:t>PIN</a:t>
            </a:r>
            <a:r>
              <a:rPr lang="de-DE" sz="2000" dirty="0"/>
              <a:t> und </a:t>
            </a:r>
            <a:r>
              <a:rPr lang="de-DE" sz="2000" b="1" dirty="0"/>
              <a:t>Sicherheitsfrage</a:t>
            </a:r>
          </a:p>
          <a:p>
            <a:endParaRPr lang="de-DE" sz="2000" b="1" dirty="0"/>
          </a:p>
          <a:p>
            <a:r>
              <a:rPr lang="de-DE" sz="2000" dirty="0"/>
              <a:t>Dies kann passieren:</a:t>
            </a:r>
          </a:p>
          <a:p>
            <a:r>
              <a:rPr lang="de-DE" sz="2000" dirty="0"/>
              <a:t>Wissen vergessen, Wissen kann dupliziert werden, Wissen kann erraten werden, Wissen kann mitgelesen werden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Klassen</a:t>
            </a:r>
            <a:endParaRPr lang="de-DE" dirty="0"/>
          </a:p>
        </p:txBody>
      </p:sp>
    </p:spTree>
    <p:extLst>
      <p:ext uri="{BB962C8B-B14F-4D97-AF65-F5344CB8AC3E}">
        <p14:creationId xmlns:p14="http://schemas.microsoft.com/office/powerpoint/2010/main" val="333531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Besitz</a:t>
            </a:r>
            <a:r>
              <a:rPr lang="de-DE" sz="2000" dirty="0"/>
              <a:t>: Verwendung eines Besitztums für das Authentifizierungsverfahren ist eine weitere Klasse.</a:t>
            </a:r>
          </a:p>
          <a:p>
            <a:r>
              <a:rPr lang="de-DE" sz="2000" b="1" dirty="0"/>
              <a:t>Token, SIM-Karte, neuer Personalausweis</a:t>
            </a:r>
          </a:p>
          <a:p>
            <a:endParaRPr lang="de-DE" sz="2000" b="1" dirty="0"/>
          </a:p>
          <a:p>
            <a:r>
              <a:rPr lang="de-DE" sz="2000" dirty="0"/>
              <a:t>Dies kann passieren:</a:t>
            </a:r>
          </a:p>
          <a:p>
            <a:r>
              <a:rPr lang="de-DE" sz="2000" dirty="0"/>
              <a:t>Besitz ist mit Kosten verbunden, Besitz muss mitgeführt werden, Besitz kann verloren gehen, Besitz kann gestohlen werden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Klassen</a:t>
            </a:r>
            <a:endParaRPr lang="de-DE" dirty="0"/>
          </a:p>
        </p:txBody>
      </p:sp>
    </p:spTree>
    <p:extLst>
      <p:ext uri="{BB962C8B-B14F-4D97-AF65-F5344CB8AC3E}">
        <p14:creationId xmlns:p14="http://schemas.microsoft.com/office/powerpoint/2010/main" val="170103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Sein</a:t>
            </a:r>
            <a:r>
              <a:rPr lang="de-DE" sz="2000" dirty="0"/>
              <a:t>: Bei dieser Klasse von Authentifizierungsverfahren muss der Nutzer gegenwärtig sein.</a:t>
            </a:r>
          </a:p>
          <a:p>
            <a:endParaRPr lang="de-DE" sz="2000" dirty="0"/>
          </a:p>
          <a:p>
            <a:r>
              <a:rPr lang="de-DE" sz="2000" b="1" dirty="0"/>
              <a:t>Biometrische Merkmale, </a:t>
            </a:r>
            <a:r>
              <a:rPr lang="de-DE" sz="2000" b="1" dirty="0" err="1"/>
              <a:t>FaceID</a:t>
            </a:r>
            <a:r>
              <a:rPr lang="de-DE" sz="2000" b="1" dirty="0"/>
              <a:t>, Fingerprint</a:t>
            </a:r>
          </a:p>
          <a:p>
            <a:endParaRPr lang="de-DE" sz="2000" b="1" dirty="0"/>
          </a:p>
          <a:p>
            <a:r>
              <a:rPr lang="de-DE" sz="2000" dirty="0"/>
              <a:t>Dies kann passieren:</a:t>
            </a:r>
          </a:p>
          <a:p>
            <a:r>
              <a:rPr lang="de-DE" sz="2000" dirty="0"/>
              <a:t>Merkmale werden immer mitgeführt, Merkmale können nicht weitergegeben werden, keine 100% Aussagekraft, </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Klassen</a:t>
            </a:r>
            <a:endParaRPr lang="de-DE" dirty="0"/>
          </a:p>
        </p:txBody>
      </p:sp>
    </p:spTree>
    <p:extLst>
      <p:ext uri="{BB962C8B-B14F-4D97-AF65-F5344CB8AC3E}">
        <p14:creationId xmlns:p14="http://schemas.microsoft.com/office/powerpoint/2010/main" val="42115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Weitere unterstützende Faktoren</a:t>
            </a:r>
            <a:r>
              <a:rPr lang="de-DE" sz="2000" dirty="0"/>
              <a:t>:  Es können noch weitere unterstützende Faktoren für die Beurteilung der Echtheit des Nutzers herangezogen werden.</a:t>
            </a:r>
          </a:p>
          <a:p>
            <a:endParaRPr lang="de-DE" sz="2000" dirty="0"/>
          </a:p>
          <a:p>
            <a:r>
              <a:rPr lang="de-DE" sz="2000" b="1" dirty="0"/>
              <a:t>Reputation, Standort, Zeit, Technologie</a:t>
            </a:r>
          </a:p>
          <a:p>
            <a:endParaRPr lang="de-DE" sz="2000" b="1" dirty="0"/>
          </a:p>
          <a:p>
            <a:r>
              <a:rPr lang="de-DE" sz="2000" dirty="0"/>
              <a:t> </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Klassen</a:t>
            </a:r>
            <a:endParaRPr lang="de-DE" dirty="0"/>
          </a:p>
        </p:txBody>
      </p:sp>
    </p:spTree>
    <p:extLst>
      <p:ext uri="{BB962C8B-B14F-4D97-AF65-F5344CB8AC3E}">
        <p14:creationId xmlns:p14="http://schemas.microsoft.com/office/powerpoint/2010/main" val="109400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Ablauf:</a:t>
            </a:r>
          </a:p>
          <a:p>
            <a:r>
              <a:rPr lang="de-DE" sz="2000" dirty="0"/>
              <a:t> Aus der Sicht des Nutzers und des IT-Systems werden </a:t>
            </a:r>
            <a:r>
              <a:rPr lang="de-DE" sz="2000" b="1" dirty="0"/>
              <a:t>IT-Sicherheitsfunktionen</a:t>
            </a:r>
            <a:r>
              <a:rPr lang="de-DE" sz="2000" dirty="0"/>
              <a:t> umgesetzt, die verschiedene </a:t>
            </a:r>
            <a:r>
              <a:rPr lang="de-DE" sz="2000" b="1" dirty="0"/>
              <a:t>Sicherheitsdienste</a:t>
            </a:r>
            <a:r>
              <a:rPr lang="de-DE" sz="2000" dirty="0"/>
              <a:t> erbringen.</a:t>
            </a:r>
          </a:p>
          <a:p>
            <a:endParaRPr lang="de-DE" sz="20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19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Architektur</a:t>
            </a:r>
            <a:endParaRPr lang="de-DE" dirty="0"/>
          </a:p>
        </p:txBody>
      </p:sp>
      <p:pic>
        <p:nvPicPr>
          <p:cNvPr id="1026" name="Picture 2">
            <a:extLst>
              <a:ext uri="{FF2B5EF4-FFF2-40B4-BE49-F238E27FC236}">
                <a16:creationId xmlns:a16="http://schemas.microsoft.com/office/drawing/2014/main" id="{A273A230-9B25-BB1D-450B-8A7CB5F1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071" y="2346420"/>
            <a:ext cx="4338393" cy="1733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E0A7C00-87B0-2F79-3ADF-5B17C1AA9BDC}"/>
              </a:ext>
            </a:extLst>
          </p:cNvPr>
          <p:cNvSpPr txBox="1"/>
          <p:nvPr/>
        </p:nvSpPr>
        <p:spPr>
          <a:xfrm>
            <a:off x="242249" y="2785975"/>
            <a:ext cx="3744368" cy="1200329"/>
          </a:xfrm>
          <a:prstGeom prst="rect">
            <a:avLst/>
          </a:prstGeom>
          <a:noFill/>
        </p:spPr>
        <p:txBody>
          <a:bodyPr wrap="square" rtlCol="0">
            <a:spAutoFit/>
          </a:bodyPr>
          <a:lstStyle/>
          <a:p>
            <a:r>
              <a:rPr lang="de-DE" sz="1800" b="1" dirty="0"/>
              <a:t>Authentisierung</a:t>
            </a:r>
            <a:r>
              <a:rPr lang="de-DE" sz="1800" dirty="0"/>
              <a:t> (Sichtweise Nutzer): Der Nutzer authentisiert sich gegenüber einem IT-System </a:t>
            </a:r>
          </a:p>
          <a:p>
            <a:endParaRPr lang="de-DE" dirty="0"/>
          </a:p>
        </p:txBody>
      </p:sp>
      <p:sp>
        <p:nvSpPr>
          <p:cNvPr id="7" name="Rechteck 6">
            <a:extLst>
              <a:ext uri="{FF2B5EF4-FFF2-40B4-BE49-F238E27FC236}">
                <a16:creationId xmlns:a16="http://schemas.microsoft.com/office/drawing/2014/main" id="{19118FC3-A24F-39D7-62DE-9D720F504002}"/>
              </a:ext>
            </a:extLst>
          </p:cNvPr>
          <p:cNvSpPr/>
          <p:nvPr/>
        </p:nvSpPr>
        <p:spPr>
          <a:xfrm>
            <a:off x="4465209" y="2449524"/>
            <a:ext cx="1368263" cy="1630747"/>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0252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FD876033-23C0-B7AD-57F4-EA8857D42112}"/>
              </a:ext>
            </a:extLst>
          </p:cNvPr>
          <p:cNvSpPr>
            <a:spLocks noGrp="1"/>
          </p:cNvSpPr>
          <p:nvPr>
            <p:ph type="subTitle" idx="1"/>
          </p:nvPr>
        </p:nvSpPr>
        <p:spPr/>
        <p:txBody>
          <a:bodyPr/>
          <a:lstStyle/>
          <a:p>
            <a:r>
              <a:rPr lang="de-DE" dirty="0" err="1"/>
              <a:t>Lecture</a:t>
            </a:r>
            <a:r>
              <a:rPr lang="de-DE" dirty="0"/>
              <a:t> 1.2 – Definitionen und Terminologie</a:t>
            </a:r>
          </a:p>
        </p:txBody>
      </p:sp>
      <p:sp>
        <p:nvSpPr>
          <p:cNvPr id="4" name="Fußzeilenplatzhalter 3">
            <a:extLst>
              <a:ext uri="{FF2B5EF4-FFF2-40B4-BE49-F238E27FC236}">
                <a16:creationId xmlns:a16="http://schemas.microsoft.com/office/drawing/2014/main" id="{3151F9BA-D664-5CAD-8A0B-6E84B46F4AD1}"/>
              </a:ext>
            </a:extLst>
          </p:cNvPr>
          <p:cNvSpPr>
            <a:spLocks noGrp="1"/>
          </p:cNvSpPr>
          <p:nvPr>
            <p:ph type="ftr" sz="quarter" idx="3"/>
          </p:nvPr>
        </p:nvSpPr>
        <p:spPr/>
        <p:txBody>
          <a:bodyPr/>
          <a:lstStyle/>
          <a:p>
            <a:pPr algn="l"/>
            <a:r>
              <a:rPr lang="de-DE" dirty="0" err="1"/>
              <a:t>Lecture</a:t>
            </a:r>
            <a:r>
              <a:rPr lang="de-DE" dirty="0"/>
              <a:t> 1.2 – Definitionen und Terminologie</a:t>
            </a:r>
          </a:p>
        </p:txBody>
      </p:sp>
      <p:sp>
        <p:nvSpPr>
          <p:cNvPr id="5" name="Datumsplatzhalter 4">
            <a:extLst>
              <a:ext uri="{FF2B5EF4-FFF2-40B4-BE49-F238E27FC236}">
                <a16:creationId xmlns:a16="http://schemas.microsoft.com/office/drawing/2014/main" id="{1E2BBB21-688E-DC55-25F1-141FB7FD7ECF}"/>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424B187C-599D-2B9C-CC40-AFD8E0BE824A}"/>
              </a:ext>
            </a:extLst>
          </p:cNvPr>
          <p:cNvSpPr>
            <a:spLocks noGrp="1"/>
          </p:cNvSpPr>
          <p:nvPr>
            <p:ph type="sldNum" sz="quarter" idx="4"/>
          </p:nvPr>
        </p:nvSpPr>
        <p:spPr/>
        <p:txBody>
          <a:bodyPr/>
          <a:lstStyle/>
          <a:p>
            <a:fld id="{1657B7CB-58CE-C541-849D-632C3B6C9161}" type="slidenum">
              <a:rPr lang="de-DE" smtClean="0"/>
              <a:pPr/>
              <a:t>2</a:t>
            </a:fld>
            <a:endParaRPr lang="de-DE"/>
          </a:p>
          <a:p>
            <a:endParaRPr lang="de-DE" dirty="0"/>
          </a:p>
        </p:txBody>
      </p:sp>
    </p:spTree>
    <p:extLst>
      <p:ext uri="{BB962C8B-B14F-4D97-AF65-F5344CB8AC3E}">
        <p14:creationId xmlns:p14="http://schemas.microsoft.com/office/powerpoint/2010/main" val="80857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Ablauf:</a:t>
            </a:r>
          </a:p>
          <a:p>
            <a:r>
              <a:rPr lang="de-DE" sz="2000" dirty="0"/>
              <a:t> Aus der Sicht des Nutzers und des IT-Systems werden </a:t>
            </a:r>
            <a:r>
              <a:rPr lang="de-DE" sz="2000" b="1" dirty="0"/>
              <a:t>IT-Sicherheitsfunktionen</a:t>
            </a:r>
            <a:r>
              <a:rPr lang="de-DE" sz="2000" dirty="0"/>
              <a:t> umgesetzt, die verschiedene </a:t>
            </a:r>
            <a:r>
              <a:rPr lang="de-DE" sz="2000" b="1" dirty="0"/>
              <a:t>Sicherheitsdienste</a:t>
            </a:r>
            <a:r>
              <a:rPr lang="de-DE" sz="2000" dirty="0"/>
              <a:t> erbringen.</a:t>
            </a:r>
          </a:p>
          <a:p>
            <a:endParaRPr lang="de-DE" sz="20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Architektur</a:t>
            </a:r>
            <a:endParaRPr lang="de-DE" dirty="0"/>
          </a:p>
        </p:txBody>
      </p:sp>
      <p:pic>
        <p:nvPicPr>
          <p:cNvPr id="1026" name="Picture 2">
            <a:extLst>
              <a:ext uri="{FF2B5EF4-FFF2-40B4-BE49-F238E27FC236}">
                <a16:creationId xmlns:a16="http://schemas.microsoft.com/office/drawing/2014/main" id="{A273A230-9B25-BB1D-450B-8A7CB5F1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071" y="2346420"/>
            <a:ext cx="4338393" cy="1733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E0A7C00-87B0-2F79-3ADF-5B17C1AA9BDC}"/>
              </a:ext>
            </a:extLst>
          </p:cNvPr>
          <p:cNvSpPr txBox="1"/>
          <p:nvPr/>
        </p:nvSpPr>
        <p:spPr>
          <a:xfrm>
            <a:off x="242249" y="2489545"/>
            <a:ext cx="3744368" cy="1846659"/>
          </a:xfrm>
          <a:prstGeom prst="rect">
            <a:avLst/>
          </a:prstGeom>
          <a:noFill/>
        </p:spPr>
        <p:txBody>
          <a:bodyPr wrap="square" rtlCol="0">
            <a:spAutoFit/>
          </a:bodyPr>
          <a:lstStyle/>
          <a:p>
            <a:r>
              <a:rPr lang="de-DE" sz="1800" b="1" dirty="0"/>
              <a:t>Authentifizierung </a:t>
            </a:r>
            <a:r>
              <a:rPr lang="de-DE" sz="1600" dirty="0"/>
              <a:t>(Sichtweise IT-System): Das IT-System (Endgerät, Server, IT-Dienst, Cloud, …) überprüft den Nachweis, um die Echtheit der digitalen Identität eines Nutzers im Rahmen der Authentifizierung festzustellen.</a:t>
            </a:r>
          </a:p>
        </p:txBody>
      </p:sp>
      <p:sp>
        <p:nvSpPr>
          <p:cNvPr id="7" name="Rechteck 6">
            <a:extLst>
              <a:ext uri="{FF2B5EF4-FFF2-40B4-BE49-F238E27FC236}">
                <a16:creationId xmlns:a16="http://schemas.microsoft.com/office/drawing/2014/main" id="{19118FC3-A24F-39D7-62DE-9D720F504002}"/>
              </a:ext>
            </a:extLst>
          </p:cNvPr>
          <p:cNvSpPr/>
          <p:nvPr/>
        </p:nvSpPr>
        <p:spPr>
          <a:xfrm>
            <a:off x="7692307" y="2449524"/>
            <a:ext cx="1368263" cy="1630747"/>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46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Ablauf:</a:t>
            </a:r>
          </a:p>
          <a:p>
            <a:r>
              <a:rPr lang="de-DE" sz="2000" dirty="0"/>
              <a:t> Aus der Sicht des Nutzers und des IT-Systems werden </a:t>
            </a:r>
            <a:r>
              <a:rPr lang="de-DE" sz="2000" b="1" dirty="0"/>
              <a:t>IT-Sicherheitsfunktionen</a:t>
            </a:r>
            <a:r>
              <a:rPr lang="de-DE" sz="2000" dirty="0"/>
              <a:t> umgesetzt, die verschiedene </a:t>
            </a:r>
            <a:r>
              <a:rPr lang="de-DE" sz="2000" b="1" dirty="0"/>
              <a:t>Sicherheitsdienste</a:t>
            </a:r>
            <a:r>
              <a:rPr lang="de-DE" sz="2000" dirty="0"/>
              <a:t> erbringen.</a:t>
            </a:r>
          </a:p>
          <a:p>
            <a:endParaRPr lang="de-DE" sz="20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Authentifikation – Architektur</a:t>
            </a:r>
            <a:endParaRPr lang="de-DE" dirty="0"/>
          </a:p>
        </p:txBody>
      </p:sp>
      <p:pic>
        <p:nvPicPr>
          <p:cNvPr id="1026" name="Picture 2">
            <a:extLst>
              <a:ext uri="{FF2B5EF4-FFF2-40B4-BE49-F238E27FC236}">
                <a16:creationId xmlns:a16="http://schemas.microsoft.com/office/drawing/2014/main" id="{A273A230-9B25-BB1D-450B-8A7CB5F1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071" y="2346420"/>
            <a:ext cx="4338393" cy="1733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DE0A7C00-87B0-2F79-3ADF-5B17C1AA9BDC}"/>
              </a:ext>
            </a:extLst>
          </p:cNvPr>
          <p:cNvSpPr txBox="1"/>
          <p:nvPr/>
        </p:nvSpPr>
        <p:spPr>
          <a:xfrm>
            <a:off x="242249" y="2489545"/>
            <a:ext cx="3744368" cy="1846659"/>
          </a:xfrm>
          <a:prstGeom prst="rect">
            <a:avLst/>
          </a:prstGeom>
          <a:noFill/>
        </p:spPr>
        <p:txBody>
          <a:bodyPr wrap="square" rtlCol="0">
            <a:spAutoFit/>
          </a:bodyPr>
          <a:lstStyle/>
          <a:p>
            <a:r>
              <a:rPr lang="de-DE" sz="1800" b="1" dirty="0"/>
              <a:t>Autorisierung </a:t>
            </a:r>
            <a:r>
              <a:rPr lang="de-DE" sz="1600" dirty="0"/>
              <a:t>(Sichtweise IT-System): Wenn die Echtheit der digitalen Identität eines Nutzers erfolgreich verifiziert werden konnte, kann das IT-System (Endgerät, Server, IT-Dienst, Cloud, …) dem Nutzer definierte Rechte einräumen.</a:t>
            </a:r>
          </a:p>
        </p:txBody>
      </p:sp>
      <p:sp>
        <p:nvSpPr>
          <p:cNvPr id="7" name="Rechteck 6">
            <a:extLst>
              <a:ext uri="{FF2B5EF4-FFF2-40B4-BE49-F238E27FC236}">
                <a16:creationId xmlns:a16="http://schemas.microsoft.com/office/drawing/2014/main" id="{19118FC3-A24F-39D7-62DE-9D720F504002}"/>
              </a:ext>
            </a:extLst>
          </p:cNvPr>
          <p:cNvSpPr/>
          <p:nvPr/>
        </p:nvSpPr>
        <p:spPr>
          <a:xfrm>
            <a:off x="5596529" y="3142156"/>
            <a:ext cx="2172534" cy="1029597"/>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6879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spTree>
    <p:extLst>
      <p:ext uri="{BB962C8B-B14F-4D97-AF65-F5344CB8AC3E}">
        <p14:creationId xmlns:p14="http://schemas.microsoft.com/office/powerpoint/2010/main" val="3115960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pic>
        <p:nvPicPr>
          <p:cNvPr id="2050" name="Picture 2">
            <a:extLst>
              <a:ext uri="{FF2B5EF4-FFF2-40B4-BE49-F238E27FC236}">
                <a16:creationId xmlns:a16="http://schemas.microsoft.com/office/drawing/2014/main" id="{A2D873B0-B2CF-E90D-FD9D-9C42B2492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580" y="1126651"/>
            <a:ext cx="4525279" cy="131987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083B86CD-1FD9-D9D2-0DCE-7A33BD5A60B8}"/>
              </a:ext>
            </a:extLst>
          </p:cNvPr>
          <p:cNvSpPr/>
          <p:nvPr/>
        </p:nvSpPr>
        <p:spPr>
          <a:xfrm>
            <a:off x="373769" y="1063229"/>
            <a:ext cx="2416152" cy="41182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77427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pic>
        <p:nvPicPr>
          <p:cNvPr id="2050" name="Picture 2">
            <a:extLst>
              <a:ext uri="{FF2B5EF4-FFF2-40B4-BE49-F238E27FC236}">
                <a16:creationId xmlns:a16="http://schemas.microsoft.com/office/drawing/2014/main" id="{A2D873B0-B2CF-E90D-FD9D-9C42B2492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580" y="1126651"/>
            <a:ext cx="4525279" cy="131987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083B86CD-1FD9-D9D2-0DCE-7A33BD5A60B8}"/>
              </a:ext>
            </a:extLst>
          </p:cNvPr>
          <p:cNvSpPr/>
          <p:nvPr/>
        </p:nvSpPr>
        <p:spPr>
          <a:xfrm>
            <a:off x="407140" y="1461705"/>
            <a:ext cx="3310529" cy="36042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3074" name="Picture 2">
            <a:extLst>
              <a:ext uri="{FF2B5EF4-FFF2-40B4-BE49-F238E27FC236}">
                <a16:creationId xmlns:a16="http://schemas.microsoft.com/office/drawing/2014/main" id="{E2BA1EBB-1189-9BD3-4AE4-C717D2713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947" y="3082171"/>
            <a:ext cx="3657600" cy="143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4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pic>
        <p:nvPicPr>
          <p:cNvPr id="2050" name="Picture 2">
            <a:extLst>
              <a:ext uri="{FF2B5EF4-FFF2-40B4-BE49-F238E27FC236}">
                <a16:creationId xmlns:a16="http://schemas.microsoft.com/office/drawing/2014/main" id="{A2D873B0-B2CF-E90D-FD9D-9C42B2492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580" y="1126651"/>
            <a:ext cx="4525279" cy="131987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083B86CD-1FD9-D9D2-0DCE-7A33BD5A60B8}"/>
              </a:ext>
            </a:extLst>
          </p:cNvPr>
          <p:cNvSpPr/>
          <p:nvPr/>
        </p:nvSpPr>
        <p:spPr>
          <a:xfrm>
            <a:off x="407141" y="1822126"/>
            <a:ext cx="3804439" cy="36042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3074" name="Picture 2">
            <a:extLst>
              <a:ext uri="{FF2B5EF4-FFF2-40B4-BE49-F238E27FC236}">
                <a16:creationId xmlns:a16="http://schemas.microsoft.com/office/drawing/2014/main" id="{E2BA1EBB-1189-9BD3-4AE4-C717D2713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118" y="2922905"/>
            <a:ext cx="3657600" cy="143065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A7B271F-EEF8-60F9-9991-BAB5C9216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 y="2922366"/>
            <a:ext cx="3657600" cy="140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56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sp>
        <p:nvSpPr>
          <p:cNvPr id="4" name="Rechteck 3">
            <a:extLst>
              <a:ext uri="{FF2B5EF4-FFF2-40B4-BE49-F238E27FC236}">
                <a16:creationId xmlns:a16="http://schemas.microsoft.com/office/drawing/2014/main" id="{083B86CD-1FD9-D9D2-0DCE-7A33BD5A60B8}"/>
              </a:ext>
            </a:extLst>
          </p:cNvPr>
          <p:cNvSpPr/>
          <p:nvPr/>
        </p:nvSpPr>
        <p:spPr>
          <a:xfrm>
            <a:off x="407141" y="1822126"/>
            <a:ext cx="3804439" cy="36042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4098" name="Picture 2">
            <a:extLst>
              <a:ext uri="{FF2B5EF4-FFF2-40B4-BE49-F238E27FC236}">
                <a16:creationId xmlns:a16="http://schemas.microsoft.com/office/drawing/2014/main" id="{8A7B271F-EEF8-60F9-9991-BAB5C9216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80" y="2922366"/>
            <a:ext cx="3657600" cy="140779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BDC2E92F-BD1E-2CFA-3390-82B40988492B}"/>
              </a:ext>
            </a:extLst>
          </p:cNvPr>
          <p:cNvSpPr txBox="1"/>
          <p:nvPr/>
        </p:nvSpPr>
        <p:spPr>
          <a:xfrm>
            <a:off x="5412980" y="1087330"/>
            <a:ext cx="3183713" cy="1323439"/>
          </a:xfrm>
          <a:prstGeom prst="rect">
            <a:avLst/>
          </a:prstGeom>
          <a:noFill/>
        </p:spPr>
        <p:txBody>
          <a:bodyPr wrap="square" rtlCol="0">
            <a:spAutoFit/>
          </a:bodyPr>
          <a:lstStyle/>
          <a:p>
            <a:r>
              <a:rPr lang="de-DE" sz="1600" dirty="0"/>
              <a:t>Beim Challenge-Response-Verfahren wird festgelegt, dass ein Nutzer sich gegenüber dem IT-System kryptografisch beweisen muss. </a:t>
            </a:r>
          </a:p>
        </p:txBody>
      </p:sp>
      <p:sp>
        <p:nvSpPr>
          <p:cNvPr id="8" name="Textfeld 7">
            <a:extLst>
              <a:ext uri="{FF2B5EF4-FFF2-40B4-BE49-F238E27FC236}">
                <a16:creationId xmlns:a16="http://schemas.microsoft.com/office/drawing/2014/main" id="{73088BC6-899C-1232-3C2E-915636E40024}"/>
              </a:ext>
            </a:extLst>
          </p:cNvPr>
          <p:cNvSpPr txBox="1"/>
          <p:nvPr/>
        </p:nvSpPr>
        <p:spPr>
          <a:xfrm>
            <a:off x="5626564" y="3107065"/>
            <a:ext cx="2569664" cy="369332"/>
          </a:xfrm>
          <a:prstGeom prst="rect">
            <a:avLst/>
          </a:prstGeom>
          <a:noFill/>
        </p:spPr>
        <p:txBody>
          <a:bodyPr wrap="square" rtlCol="0">
            <a:spAutoFit/>
          </a:bodyPr>
          <a:lstStyle/>
          <a:p>
            <a:r>
              <a:rPr lang="de-DE" dirty="0"/>
              <a:t>Beispiel: </a:t>
            </a:r>
            <a:r>
              <a:rPr lang="de-DE" dirty="0" err="1"/>
              <a:t>AppleID</a:t>
            </a:r>
            <a:endParaRPr lang="de-DE" dirty="0"/>
          </a:p>
        </p:txBody>
      </p:sp>
    </p:spTree>
    <p:extLst>
      <p:ext uri="{BB962C8B-B14F-4D97-AF65-F5344CB8AC3E}">
        <p14:creationId xmlns:p14="http://schemas.microsoft.com/office/powerpoint/2010/main" val="1227409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 Passwort-Verfahren</a:t>
            </a:r>
          </a:p>
          <a:p>
            <a:r>
              <a:rPr lang="de-DE" sz="2000" dirty="0"/>
              <a:t>• Einmal-Passwort-Verfahren</a:t>
            </a:r>
          </a:p>
          <a:p>
            <a:r>
              <a:rPr lang="de-DE" sz="2000" dirty="0"/>
              <a:t>• Challenge-Response-Verfahren</a:t>
            </a:r>
          </a:p>
          <a:p>
            <a:r>
              <a:rPr lang="de-DE" sz="2000" dirty="0"/>
              <a:t>• Biometrische Verfahren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Generelle Authentifikationsverfahren</a:t>
            </a:r>
          </a:p>
        </p:txBody>
      </p:sp>
      <p:sp>
        <p:nvSpPr>
          <p:cNvPr id="4" name="Rechteck 3">
            <a:extLst>
              <a:ext uri="{FF2B5EF4-FFF2-40B4-BE49-F238E27FC236}">
                <a16:creationId xmlns:a16="http://schemas.microsoft.com/office/drawing/2014/main" id="{083B86CD-1FD9-D9D2-0DCE-7A33BD5A60B8}"/>
              </a:ext>
            </a:extLst>
          </p:cNvPr>
          <p:cNvSpPr/>
          <p:nvPr/>
        </p:nvSpPr>
        <p:spPr>
          <a:xfrm>
            <a:off x="407141" y="2182547"/>
            <a:ext cx="3804439" cy="36042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Picture 2">
            <a:extLst>
              <a:ext uri="{FF2B5EF4-FFF2-40B4-BE49-F238E27FC236}">
                <a16:creationId xmlns:a16="http://schemas.microsoft.com/office/drawing/2014/main" id="{104453A4-59DC-A63F-E60A-E3333EF00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110" y="2882560"/>
            <a:ext cx="4525279" cy="131987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r Verbinder 13">
            <a:extLst>
              <a:ext uri="{FF2B5EF4-FFF2-40B4-BE49-F238E27FC236}">
                <a16:creationId xmlns:a16="http://schemas.microsoft.com/office/drawing/2014/main" id="{B1611D9B-2AC0-9E05-3CDE-BA84712B1158}"/>
              </a:ext>
            </a:extLst>
          </p:cNvPr>
          <p:cNvCxnSpPr/>
          <p:nvPr/>
        </p:nvCxnSpPr>
        <p:spPr>
          <a:xfrm>
            <a:off x="3237110" y="3043550"/>
            <a:ext cx="420490" cy="293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0BF1156D-21B2-7396-5171-58F0088EBA34}"/>
              </a:ext>
            </a:extLst>
          </p:cNvPr>
          <p:cNvCxnSpPr/>
          <p:nvPr/>
        </p:nvCxnSpPr>
        <p:spPr>
          <a:xfrm flipV="1">
            <a:off x="3190388" y="2996829"/>
            <a:ext cx="467212" cy="398830"/>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Grafik 17" descr="Smartphone">
            <a:extLst>
              <a:ext uri="{FF2B5EF4-FFF2-40B4-BE49-F238E27FC236}">
                <a16:creationId xmlns:a16="http://schemas.microsoft.com/office/drawing/2014/main" id="{F47CA0CA-8393-4C5B-6699-CAE17D32B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9489" y="2938459"/>
            <a:ext cx="914400" cy="914400"/>
          </a:xfrm>
          <a:prstGeom prst="rect">
            <a:avLst/>
          </a:prstGeom>
        </p:spPr>
      </p:pic>
      <p:pic>
        <p:nvPicPr>
          <p:cNvPr id="20" name="Grafik 19" descr="Fingerabdruck">
            <a:extLst>
              <a:ext uri="{FF2B5EF4-FFF2-40B4-BE49-F238E27FC236}">
                <a16:creationId xmlns:a16="http://schemas.microsoft.com/office/drawing/2014/main" id="{061E6898-705F-F656-5BF4-F6FCFEB52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8089" y="3167059"/>
            <a:ext cx="457200" cy="457200"/>
          </a:xfrm>
          <a:prstGeom prst="rect">
            <a:avLst/>
          </a:prstGeom>
        </p:spPr>
      </p:pic>
    </p:spTree>
    <p:extLst>
      <p:ext uri="{BB962C8B-B14F-4D97-AF65-F5344CB8AC3E}">
        <p14:creationId xmlns:p14="http://schemas.microsoft.com/office/powerpoint/2010/main" val="307580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Das Ziel eines </a:t>
            </a:r>
            <a:r>
              <a:rPr lang="de-DE" sz="1600" b="1" dirty="0"/>
              <a:t>Hardware-Sicherheitsmodules</a:t>
            </a:r>
            <a:r>
              <a:rPr lang="de-DE" sz="1600" dirty="0"/>
              <a:t> ist ein hoher </a:t>
            </a:r>
            <a:r>
              <a:rPr lang="de-DE" sz="1600" b="1" dirty="0"/>
              <a:t>Schutz</a:t>
            </a:r>
            <a:r>
              <a:rPr lang="de-DE" sz="1600" dirty="0"/>
              <a:t> vor </a:t>
            </a:r>
            <a:r>
              <a:rPr lang="de-DE" sz="1600" b="1" dirty="0"/>
              <a:t>Auslesen</a:t>
            </a:r>
            <a:r>
              <a:rPr lang="de-DE" sz="1600" dirty="0"/>
              <a:t> und </a:t>
            </a:r>
            <a:r>
              <a:rPr lang="de-DE" sz="1600" b="1" dirty="0"/>
              <a:t>Manipulation</a:t>
            </a:r>
            <a:r>
              <a:rPr lang="de-DE" sz="1600" dirty="0"/>
              <a:t> von besonders sensiblen, sicherheitsrelevanten Informationen.</a:t>
            </a:r>
          </a:p>
          <a:p>
            <a:endParaRPr lang="de-DE" sz="1600" dirty="0"/>
          </a:p>
          <a:p>
            <a:pPr marL="1028700" lvl="1">
              <a:buFont typeface="Arial" panose="020B0604020202020204" pitchFamily="34" charset="0"/>
              <a:buChar char="•"/>
            </a:pPr>
            <a:r>
              <a:rPr lang="de-DE" sz="1600" b="1" dirty="0"/>
              <a:t>Geheime Schlüssel</a:t>
            </a:r>
          </a:p>
          <a:p>
            <a:pPr marL="1428750" lvl="2">
              <a:buFont typeface="Arial" panose="020B0604020202020204" pitchFamily="34" charset="0"/>
              <a:buChar char="•"/>
            </a:pPr>
            <a:r>
              <a:rPr lang="de-DE" sz="1200" dirty="0"/>
              <a:t>Die nicht kopiert werden dürfen</a:t>
            </a:r>
          </a:p>
          <a:p>
            <a:pPr marL="1028700" lvl="1">
              <a:buFont typeface="Arial" panose="020B0604020202020204" pitchFamily="34" charset="0"/>
              <a:buChar char="•"/>
            </a:pPr>
            <a:r>
              <a:rPr lang="de-DE" sz="1600" b="1" dirty="0"/>
              <a:t>Programme</a:t>
            </a:r>
          </a:p>
          <a:p>
            <a:pPr marL="1428750" lvl="2">
              <a:buFont typeface="Arial" panose="020B0604020202020204" pitchFamily="34" charset="0"/>
              <a:buChar char="•"/>
            </a:pPr>
            <a:r>
              <a:rPr lang="de-DE" sz="1200" dirty="0"/>
              <a:t>Die nicht manipuliert werden dürfen</a:t>
            </a:r>
          </a:p>
          <a:p>
            <a:pPr marL="1028700" lvl="1">
              <a:buFont typeface="Arial" panose="020B0604020202020204" pitchFamily="34" charset="0"/>
              <a:buChar char="•"/>
            </a:pPr>
            <a:r>
              <a:rPr lang="de-DE" sz="1600" b="1" dirty="0"/>
              <a:t>Daten</a:t>
            </a:r>
          </a:p>
          <a:p>
            <a:pPr marL="1428750" lvl="2">
              <a:buFont typeface="Arial" panose="020B0604020202020204" pitchFamily="34" charset="0"/>
              <a:buChar char="•"/>
            </a:pPr>
            <a:r>
              <a:rPr lang="de-DE" sz="1200" dirty="0"/>
              <a:t>Von besonderen Wert</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Hardware Sicherheitsmodul</a:t>
            </a:r>
          </a:p>
        </p:txBody>
      </p:sp>
      <p:sp>
        <p:nvSpPr>
          <p:cNvPr id="7" name="Textfeld 6">
            <a:extLst>
              <a:ext uri="{FF2B5EF4-FFF2-40B4-BE49-F238E27FC236}">
                <a16:creationId xmlns:a16="http://schemas.microsoft.com/office/drawing/2014/main" id="{C11C6C2D-6A9D-1608-BF33-CC5809465AE0}"/>
              </a:ext>
            </a:extLst>
          </p:cNvPr>
          <p:cNvSpPr txBox="1"/>
          <p:nvPr/>
        </p:nvSpPr>
        <p:spPr>
          <a:xfrm>
            <a:off x="5292841" y="2729851"/>
            <a:ext cx="2309360" cy="369332"/>
          </a:xfrm>
          <a:prstGeom prst="rect">
            <a:avLst/>
          </a:prstGeom>
          <a:noFill/>
        </p:spPr>
        <p:txBody>
          <a:bodyPr wrap="square" rtlCol="0">
            <a:spAutoFit/>
          </a:bodyPr>
          <a:lstStyle/>
          <a:p>
            <a:r>
              <a:rPr lang="de-DE" dirty="0">
                <a:solidFill>
                  <a:srgbClr val="FF0000"/>
                </a:solidFill>
              </a:rPr>
              <a:t>Aber wie?</a:t>
            </a:r>
          </a:p>
        </p:txBody>
      </p:sp>
    </p:spTree>
    <p:extLst>
      <p:ext uri="{BB962C8B-B14F-4D97-AF65-F5344CB8AC3E}">
        <p14:creationId xmlns:p14="http://schemas.microsoft.com/office/powerpoint/2010/main" val="550093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Das Ziel eines </a:t>
            </a:r>
            <a:r>
              <a:rPr lang="de-DE" sz="1600" b="1" dirty="0"/>
              <a:t>Hardware-Sicherheitsmodules</a:t>
            </a:r>
            <a:r>
              <a:rPr lang="de-DE" sz="1600" dirty="0"/>
              <a:t> ist ein hoher </a:t>
            </a:r>
            <a:r>
              <a:rPr lang="de-DE" sz="1600" b="1" dirty="0"/>
              <a:t>Schutz</a:t>
            </a:r>
            <a:r>
              <a:rPr lang="de-DE" sz="1600" dirty="0"/>
              <a:t> vor </a:t>
            </a:r>
            <a:r>
              <a:rPr lang="de-DE" sz="1600" b="1" dirty="0"/>
              <a:t>Auslesen</a:t>
            </a:r>
            <a:r>
              <a:rPr lang="de-DE" sz="1600" dirty="0"/>
              <a:t> und </a:t>
            </a:r>
            <a:r>
              <a:rPr lang="de-DE" sz="1600" b="1" dirty="0"/>
              <a:t>Manipulation</a:t>
            </a:r>
            <a:r>
              <a:rPr lang="de-DE" sz="1600" dirty="0"/>
              <a:t> von besonders sensiblen, sicherheitsrelevanten Informationen.</a:t>
            </a:r>
          </a:p>
          <a:p>
            <a:endParaRPr lang="de-DE" sz="1600" dirty="0"/>
          </a:p>
          <a:p>
            <a:pPr marL="1028700" lvl="1">
              <a:buFont typeface="Arial" panose="020B0604020202020204" pitchFamily="34" charset="0"/>
              <a:buChar char="•"/>
            </a:pPr>
            <a:r>
              <a:rPr lang="de-DE" sz="1600" b="1" dirty="0"/>
              <a:t>Smartcards</a:t>
            </a:r>
          </a:p>
          <a:p>
            <a:pPr marL="1028700" lvl="1">
              <a:buFont typeface="Arial" panose="020B0604020202020204" pitchFamily="34" charset="0"/>
              <a:buChar char="•"/>
            </a:pPr>
            <a:endParaRPr lang="de-DE" sz="1600" b="1" dirty="0"/>
          </a:p>
          <a:p>
            <a:pPr marL="285750"/>
            <a:r>
              <a:rPr lang="de-DE" sz="1200" dirty="0"/>
              <a:t>Karte von EC Kartengröße. Ist im Besitz einer ROM </a:t>
            </a:r>
            <a:br>
              <a:rPr lang="de-DE" sz="1200" dirty="0"/>
            </a:br>
            <a:r>
              <a:rPr lang="de-DE" sz="1200" dirty="0"/>
              <a:t>CPU und einem Arbeitsspeicher.</a:t>
            </a:r>
          </a:p>
          <a:p>
            <a:pPr marL="285750"/>
            <a:endParaRPr lang="de-DE" sz="1200" dirty="0"/>
          </a:p>
          <a:p>
            <a:pPr marL="285750"/>
            <a:r>
              <a:rPr lang="de-DE" sz="1200" dirty="0"/>
              <a:t>Geheimer </a:t>
            </a:r>
            <a:r>
              <a:rPr lang="de-DE" sz="1200" b="1" dirty="0"/>
              <a:t>RSA-Schlüssel</a:t>
            </a:r>
            <a:r>
              <a:rPr lang="de-DE" sz="1200" dirty="0"/>
              <a:t> oder andere symmetrische </a:t>
            </a:r>
            <a:r>
              <a:rPr lang="de-DE" sz="1200" b="1" dirty="0"/>
              <a:t>Schlüssel</a:t>
            </a:r>
            <a:r>
              <a:rPr lang="de-DE" sz="1200" dirty="0"/>
              <a:t> </a:t>
            </a:r>
          </a:p>
          <a:p>
            <a:pPr marL="285750"/>
            <a:r>
              <a:rPr lang="de-DE" sz="1200" dirty="0"/>
              <a:t>sowie </a:t>
            </a:r>
            <a:r>
              <a:rPr lang="de-DE" sz="1200" b="1" dirty="0"/>
              <a:t>persönliche Daten (Passwörter etc.) </a:t>
            </a:r>
            <a:r>
              <a:rPr lang="de-DE" sz="1200" dirty="0"/>
              <a:t>sicher gespeichert sind.</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29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Hardware Sicherheitsmodul</a:t>
            </a:r>
          </a:p>
        </p:txBody>
      </p:sp>
      <p:pic>
        <p:nvPicPr>
          <p:cNvPr id="5122" name="Picture 2">
            <a:extLst>
              <a:ext uri="{FF2B5EF4-FFF2-40B4-BE49-F238E27FC236}">
                <a16:creationId xmlns:a16="http://schemas.microsoft.com/office/drawing/2014/main" id="{B87A4C0E-6C78-3011-61F1-3307CA509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900" y="2470536"/>
            <a:ext cx="2596767" cy="172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50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Was ist IT Sicherheit?</a:t>
            </a:r>
          </a:p>
          <a:p>
            <a:endParaRPr lang="de-DE" sz="2000" dirty="0"/>
          </a:p>
          <a:p>
            <a:r>
              <a:rPr lang="de-DE" sz="2000" dirty="0"/>
              <a:t>Mit Hilfe der IT-Sicherheit sollen vorhandene Risiken, die durch Bedrohungen auf IT-Systeme wirken, auf ein angemessenes Maß reduziert werden.</a:t>
            </a:r>
          </a:p>
          <a:p>
            <a:endParaRPr lang="de-DE" sz="2000" dirty="0"/>
          </a:p>
          <a:p>
            <a:r>
              <a:rPr lang="de-DE" sz="2000" dirty="0"/>
              <a:t>IT-Sicherheit befasst sich daher mit </a:t>
            </a:r>
            <a:r>
              <a:rPr lang="de-DE" sz="2000" b="1" dirty="0"/>
              <a:t>IT-Sicherheitsmaßnahmen</a:t>
            </a:r>
            <a:r>
              <a:rPr lang="de-DE" sz="2000" dirty="0"/>
              <a:t>, die </a:t>
            </a:r>
            <a:r>
              <a:rPr lang="de-DE" sz="2000" b="1" dirty="0"/>
              <a:t>Informationen</a:t>
            </a:r>
            <a:r>
              <a:rPr lang="de-DE" sz="2000" dirty="0"/>
              <a:t> auf IT-Systemen vor dem Verlust von </a:t>
            </a:r>
            <a:r>
              <a:rPr lang="de-DE" sz="2000" b="1" dirty="0"/>
              <a:t>Vertraulichkeit</a:t>
            </a:r>
            <a:r>
              <a:rPr lang="de-DE" sz="2000" dirty="0"/>
              <a:t>, </a:t>
            </a:r>
            <a:r>
              <a:rPr lang="de-DE" sz="2000" b="1" dirty="0"/>
              <a:t>Authentifikation</a:t>
            </a:r>
            <a:r>
              <a:rPr lang="de-DE" sz="2000" dirty="0"/>
              <a:t>, </a:t>
            </a:r>
            <a:r>
              <a:rPr lang="de-DE" sz="2000" b="1" dirty="0"/>
              <a:t>Authentizität</a:t>
            </a:r>
            <a:r>
              <a:rPr lang="de-DE" sz="2000" dirty="0"/>
              <a:t>, </a:t>
            </a:r>
            <a:r>
              <a:rPr lang="de-DE" sz="2000" b="1" dirty="0"/>
              <a:t>Integrität</a:t>
            </a:r>
            <a:r>
              <a:rPr lang="de-DE" sz="2000" dirty="0"/>
              <a:t>, </a:t>
            </a:r>
            <a:r>
              <a:rPr lang="de-DE" sz="2000" b="1" dirty="0"/>
              <a:t>Verbindlichkeit</a:t>
            </a:r>
            <a:r>
              <a:rPr lang="de-DE" sz="2000" dirty="0"/>
              <a:t>, </a:t>
            </a:r>
            <a:r>
              <a:rPr lang="de-DE" sz="2000" b="1" dirty="0"/>
              <a:t>Verfügbarkeit</a:t>
            </a:r>
            <a:r>
              <a:rPr lang="de-DE" sz="2000" dirty="0"/>
              <a:t> und </a:t>
            </a:r>
            <a:r>
              <a:rPr lang="de-DE" sz="2000" b="1" dirty="0"/>
              <a:t>Anonymisierung</a:t>
            </a:r>
            <a:r>
              <a:rPr lang="de-DE" sz="2000" dirty="0"/>
              <a:t>/Pseudonymisierung schützt.</a:t>
            </a:r>
          </a:p>
        </p:txBody>
      </p:sp>
      <p:sp>
        <p:nvSpPr>
          <p:cNvPr id="4" name="Titel 3">
            <a:extLst>
              <a:ext uri="{FF2B5EF4-FFF2-40B4-BE49-F238E27FC236}">
                <a16:creationId xmlns:a16="http://schemas.microsoft.com/office/drawing/2014/main" id="{46502126-432C-6B2E-95C9-8B6CEE5B7601}"/>
              </a:ext>
            </a:extLst>
          </p:cNvPr>
          <p:cNvSpPr>
            <a:spLocks noGrp="1"/>
          </p:cNvSpPr>
          <p:nvPr>
            <p:ph type="title"/>
          </p:nvPr>
        </p:nvSpPr>
        <p:spPr/>
        <p:txBody>
          <a:bodyPr/>
          <a:lstStyle/>
          <a:p>
            <a:r>
              <a:rPr lang="de-DE" dirty="0"/>
              <a:t>Definitionen und Terminologie</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a:t>
            </a:fld>
            <a:endParaRPr lang="de-DE"/>
          </a:p>
          <a:p>
            <a:endParaRPr lang="de-DE" dirty="0"/>
          </a:p>
        </p:txBody>
      </p:sp>
    </p:spTree>
    <p:extLst>
      <p:ext uri="{BB962C8B-B14F-4D97-AF65-F5344CB8AC3E}">
        <p14:creationId xmlns:p14="http://schemas.microsoft.com/office/powerpoint/2010/main" val="374625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Das Ziel eines </a:t>
            </a:r>
            <a:r>
              <a:rPr lang="de-DE" sz="1600" b="1" dirty="0"/>
              <a:t>Hardware-Sicherheitsmodules</a:t>
            </a:r>
            <a:r>
              <a:rPr lang="de-DE" sz="1600" dirty="0"/>
              <a:t> ist ein hoher </a:t>
            </a:r>
            <a:r>
              <a:rPr lang="de-DE" sz="1600" b="1" dirty="0"/>
              <a:t>Schutz</a:t>
            </a:r>
            <a:r>
              <a:rPr lang="de-DE" sz="1600" dirty="0"/>
              <a:t> vor </a:t>
            </a:r>
            <a:r>
              <a:rPr lang="de-DE" sz="1600" b="1" dirty="0"/>
              <a:t>Auslesen</a:t>
            </a:r>
            <a:r>
              <a:rPr lang="de-DE" sz="1600" dirty="0"/>
              <a:t> und </a:t>
            </a:r>
            <a:r>
              <a:rPr lang="de-DE" sz="1600" b="1" dirty="0"/>
              <a:t>Manipulation</a:t>
            </a:r>
            <a:r>
              <a:rPr lang="de-DE" sz="1600" dirty="0"/>
              <a:t> von besonders sensiblen, sicherheitsrelevanten Informationen.</a:t>
            </a:r>
          </a:p>
          <a:p>
            <a:endParaRPr lang="de-DE" sz="1600" dirty="0"/>
          </a:p>
          <a:p>
            <a:pPr marL="1028700" lvl="1">
              <a:buFont typeface="Arial" panose="020B0604020202020204" pitchFamily="34" charset="0"/>
              <a:buChar char="•"/>
            </a:pPr>
            <a:r>
              <a:rPr lang="de-DE" sz="1600" b="1" dirty="0" err="1"/>
              <a:t>Trusted</a:t>
            </a:r>
            <a:r>
              <a:rPr lang="de-DE" sz="1600" b="1" dirty="0"/>
              <a:t> </a:t>
            </a:r>
            <a:r>
              <a:rPr lang="de-DE" sz="1600" b="1" dirty="0" err="1"/>
              <a:t>Platform</a:t>
            </a:r>
            <a:r>
              <a:rPr lang="de-DE" sz="1600" b="1" dirty="0"/>
              <a:t> Module</a:t>
            </a:r>
          </a:p>
          <a:p>
            <a:pPr marL="1028700" lvl="1">
              <a:buFont typeface="Arial" panose="020B0604020202020204" pitchFamily="34" charset="0"/>
              <a:buChar char="•"/>
            </a:pPr>
            <a:endParaRPr lang="de-DE" sz="1600" b="1" dirty="0"/>
          </a:p>
          <a:p>
            <a:pPr marL="285750"/>
            <a:r>
              <a:rPr lang="de-DE" sz="1600" dirty="0" err="1"/>
              <a:t>Onboard</a:t>
            </a:r>
            <a:r>
              <a:rPr lang="de-DE" sz="1600" dirty="0"/>
              <a:t> Smartcard in Notebooks. </a:t>
            </a:r>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Hardware Sicherheitsmodul</a:t>
            </a:r>
          </a:p>
        </p:txBody>
      </p:sp>
      <p:pic>
        <p:nvPicPr>
          <p:cNvPr id="6146" name="Picture 2">
            <a:extLst>
              <a:ext uri="{FF2B5EF4-FFF2-40B4-BE49-F238E27FC236}">
                <a16:creationId xmlns:a16="http://schemas.microsoft.com/office/drawing/2014/main" id="{542AB600-50F2-E135-8E4C-EB4043B81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999" y="2256849"/>
            <a:ext cx="4284999" cy="217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10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20400" y="1895008"/>
            <a:ext cx="2716503" cy="1815882"/>
          </a:xfrm>
          <a:prstGeom prst="rect">
            <a:avLst/>
          </a:prstGeom>
          <a:noFill/>
        </p:spPr>
        <p:txBody>
          <a:bodyPr wrap="square" rtlCol="0">
            <a:spAutoFit/>
          </a:bodyPr>
          <a:lstStyle/>
          <a:p>
            <a:r>
              <a:rPr lang="de-DE" sz="1600" b="1" dirty="0"/>
              <a:t>Ransomware</a:t>
            </a:r>
          </a:p>
          <a:p>
            <a:r>
              <a:rPr lang="de-DE" sz="1600" dirty="0"/>
              <a:t>böswillige Schadfunktion in Malware, die wichtige Daten auf dem kompromittierten IT-System verschlüsselt, um Lösegeld verlangen zu können.</a:t>
            </a:r>
          </a:p>
        </p:txBody>
      </p:sp>
    </p:spTree>
    <p:extLst>
      <p:ext uri="{BB962C8B-B14F-4D97-AF65-F5344CB8AC3E}">
        <p14:creationId xmlns:p14="http://schemas.microsoft.com/office/powerpoint/2010/main" val="2013158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07052" y="1897995"/>
            <a:ext cx="3043155" cy="2554545"/>
          </a:xfrm>
          <a:prstGeom prst="rect">
            <a:avLst/>
          </a:prstGeom>
          <a:noFill/>
        </p:spPr>
        <p:txBody>
          <a:bodyPr wrap="square" rtlCol="0">
            <a:spAutoFit/>
          </a:bodyPr>
          <a:lstStyle/>
          <a:p>
            <a:r>
              <a:rPr lang="de-DE" sz="1600" b="1" dirty="0"/>
              <a:t>Keylogger</a:t>
            </a:r>
          </a:p>
          <a:p>
            <a:r>
              <a:rPr lang="de-DE" sz="1600" dirty="0"/>
              <a:t>Ein Keylogger ist eine Schadfunktion in einer Malware, die alle Informationen (Nutzernamen/Passwörter, Bankdaten, Kreditdaten usw.), die über die Tastatur oder andere Eingabegeräte vom Nutzer in das eigene IT-System eingegeben werden, stiehlt.</a:t>
            </a:r>
          </a:p>
        </p:txBody>
      </p:sp>
    </p:spTree>
    <p:extLst>
      <p:ext uri="{BB962C8B-B14F-4D97-AF65-F5344CB8AC3E}">
        <p14:creationId xmlns:p14="http://schemas.microsoft.com/office/powerpoint/2010/main" val="410766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07052" y="1897995"/>
            <a:ext cx="3043155" cy="2308324"/>
          </a:xfrm>
          <a:prstGeom prst="rect">
            <a:avLst/>
          </a:prstGeom>
          <a:noFill/>
        </p:spPr>
        <p:txBody>
          <a:bodyPr wrap="square" rtlCol="0">
            <a:spAutoFit/>
          </a:bodyPr>
          <a:lstStyle/>
          <a:p>
            <a:r>
              <a:rPr lang="de-DE" sz="1600" b="1" dirty="0"/>
              <a:t>Click-Fraud</a:t>
            </a:r>
          </a:p>
          <a:p>
            <a:r>
              <a:rPr lang="de-DE" sz="1600" dirty="0"/>
              <a:t>Eine Klickbetrug-Schadfunktion in Malware klickt auf kommerzielle Werbeflächen, um das genutzte Abrechnungssystem zum Vorteil des Angreifers zu manipulieren und damit Geld zu verdienen.</a:t>
            </a:r>
          </a:p>
        </p:txBody>
      </p:sp>
    </p:spTree>
    <p:extLst>
      <p:ext uri="{BB962C8B-B14F-4D97-AF65-F5344CB8AC3E}">
        <p14:creationId xmlns:p14="http://schemas.microsoft.com/office/powerpoint/2010/main" val="4140997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07052" y="1897995"/>
            <a:ext cx="3043155" cy="1815882"/>
          </a:xfrm>
          <a:prstGeom prst="rect">
            <a:avLst/>
          </a:prstGeom>
          <a:noFill/>
        </p:spPr>
        <p:txBody>
          <a:bodyPr wrap="square" rtlCol="0">
            <a:spAutoFit/>
          </a:bodyPr>
          <a:lstStyle/>
          <a:p>
            <a:r>
              <a:rPr lang="de-DE" sz="1600" b="1" dirty="0"/>
              <a:t>Adware</a:t>
            </a:r>
          </a:p>
          <a:p>
            <a:r>
              <a:rPr lang="de-DE" sz="1600" dirty="0"/>
              <a:t>Eine Adware ist eine Schadfunktion in Malware, die auf dem eigenen IT-System unerlaubt Werbung anzeigt, private Daten stiehlt und Suchanfragen umleitet.</a:t>
            </a:r>
          </a:p>
        </p:txBody>
      </p:sp>
    </p:spTree>
    <p:extLst>
      <p:ext uri="{BB962C8B-B14F-4D97-AF65-F5344CB8AC3E}">
        <p14:creationId xmlns:p14="http://schemas.microsoft.com/office/powerpoint/2010/main" val="1680946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31302" y="2861228"/>
            <a:ext cx="3043155" cy="338554"/>
          </a:xfrm>
          <a:prstGeom prst="rect">
            <a:avLst/>
          </a:prstGeom>
          <a:noFill/>
        </p:spPr>
        <p:txBody>
          <a:bodyPr wrap="square" rtlCol="0">
            <a:spAutoFit/>
          </a:bodyPr>
          <a:lstStyle/>
          <a:p>
            <a:r>
              <a:rPr lang="de-DE" sz="1600" b="1" dirty="0">
                <a:solidFill>
                  <a:srgbClr val="FF0000"/>
                </a:solidFill>
              </a:rPr>
              <a:t>Was kann man tun?</a:t>
            </a:r>
            <a:endParaRPr lang="de-DE" sz="1600" dirty="0">
              <a:solidFill>
                <a:srgbClr val="FF0000"/>
              </a:solidFill>
            </a:endParaRPr>
          </a:p>
        </p:txBody>
      </p:sp>
    </p:spTree>
    <p:extLst>
      <p:ext uri="{BB962C8B-B14F-4D97-AF65-F5344CB8AC3E}">
        <p14:creationId xmlns:p14="http://schemas.microsoft.com/office/powerpoint/2010/main" val="2900469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pic>
        <p:nvPicPr>
          <p:cNvPr id="8194" name="Picture 2">
            <a:extLst>
              <a:ext uri="{FF2B5EF4-FFF2-40B4-BE49-F238E27FC236}">
                <a16:creationId xmlns:a16="http://schemas.microsoft.com/office/drawing/2014/main" id="{6A9DC9FE-67B8-B164-F752-E91BF4E6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49" y="2049722"/>
            <a:ext cx="4818955" cy="249230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A6A726A-5A29-86A8-B683-2B16D3643D8A}"/>
              </a:ext>
            </a:extLst>
          </p:cNvPr>
          <p:cNvSpPr txBox="1"/>
          <p:nvPr/>
        </p:nvSpPr>
        <p:spPr>
          <a:xfrm>
            <a:off x="5731302" y="2167085"/>
            <a:ext cx="3043155" cy="2308324"/>
          </a:xfrm>
          <a:prstGeom prst="rect">
            <a:avLst/>
          </a:prstGeom>
          <a:noFill/>
        </p:spPr>
        <p:txBody>
          <a:bodyPr wrap="square" rtlCol="0">
            <a:spAutoFit/>
          </a:bodyPr>
          <a:lstStyle/>
          <a:p>
            <a:r>
              <a:rPr lang="de-DE" sz="1600" dirty="0"/>
              <a:t>Anti-Malware-Lösungen haben das Ziel, Malware zu erkennen und damit entsprechende Angriffe zu verhindern.</a:t>
            </a:r>
            <a:br>
              <a:rPr lang="de-DE" sz="1600" dirty="0"/>
            </a:br>
            <a:r>
              <a:rPr lang="de-DE" sz="1600" dirty="0"/>
              <a:t>Die Anti-Malware-Lösungen haben heute bei </a:t>
            </a:r>
            <a:r>
              <a:rPr lang="de-DE" sz="1600" b="1" dirty="0"/>
              <a:t>Massen-Angriffen mit 75 % bis 95 % eine zu schwache Erkennungsrate.</a:t>
            </a:r>
          </a:p>
        </p:txBody>
      </p:sp>
    </p:spTree>
    <p:extLst>
      <p:ext uri="{BB962C8B-B14F-4D97-AF65-F5344CB8AC3E}">
        <p14:creationId xmlns:p14="http://schemas.microsoft.com/office/powerpoint/2010/main" val="2331353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Malware ist der Oberbegriff für „Schadsoftware“ wie Viren, Würmer, trojanische Pferde und Ähnlichem.</a:t>
            </a:r>
          </a:p>
          <a:p>
            <a:endParaRPr lang="de-DE" sz="1600" dirty="0"/>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Anti </a:t>
            </a:r>
            <a:r>
              <a:rPr lang="de-DE" sz="3600" b="1" dirty="0" err="1"/>
              <a:t>Maleware</a:t>
            </a:r>
            <a:endParaRPr lang="de-DE" sz="3600" b="1" dirty="0"/>
          </a:p>
        </p:txBody>
      </p:sp>
      <p:sp>
        <p:nvSpPr>
          <p:cNvPr id="4" name="Textfeld 3">
            <a:extLst>
              <a:ext uri="{FF2B5EF4-FFF2-40B4-BE49-F238E27FC236}">
                <a16:creationId xmlns:a16="http://schemas.microsoft.com/office/drawing/2014/main" id="{7A6A726A-5A29-86A8-B683-2B16D3643D8A}"/>
              </a:ext>
            </a:extLst>
          </p:cNvPr>
          <p:cNvSpPr txBox="1"/>
          <p:nvPr/>
        </p:nvSpPr>
        <p:spPr>
          <a:xfrm>
            <a:off x="5731302" y="2167085"/>
            <a:ext cx="3043155" cy="2308324"/>
          </a:xfrm>
          <a:prstGeom prst="rect">
            <a:avLst/>
          </a:prstGeom>
          <a:noFill/>
        </p:spPr>
        <p:txBody>
          <a:bodyPr wrap="square" rtlCol="0">
            <a:spAutoFit/>
          </a:bodyPr>
          <a:lstStyle/>
          <a:p>
            <a:r>
              <a:rPr lang="de-DE" sz="1600" dirty="0"/>
              <a:t>Anti-Malware-Lösungen haben das Ziel, Malware zu erkennen und damit entsprechende Angriffe zu verhindern.</a:t>
            </a:r>
            <a:br>
              <a:rPr lang="de-DE" sz="1600" dirty="0"/>
            </a:br>
            <a:r>
              <a:rPr lang="de-DE" sz="1600" dirty="0"/>
              <a:t>Die Anti-Malware-Lösungen haben heute bei </a:t>
            </a:r>
            <a:r>
              <a:rPr lang="de-DE" sz="1600" b="1" dirty="0"/>
              <a:t>Massen-Angriffen mit 75 % bis 95 % eine zu schwache Erkennungsrate.</a:t>
            </a:r>
          </a:p>
        </p:txBody>
      </p:sp>
      <p:pic>
        <p:nvPicPr>
          <p:cNvPr id="9218" name="Picture 2">
            <a:extLst>
              <a:ext uri="{FF2B5EF4-FFF2-40B4-BE49-F238E27FC236}">
                <a16:creationId xmlns:a16="http://schemas.microsoft.com/office/drawing/2014/main" id="{5955BA51-5C6B-F1C1-99B5-8F2B3D483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797" y="1924453"/>
            <a:ext cx="4184460" cy="266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4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Der Austausch von E-Mails ist eine sehr häufig genutzte Anwendung im Internet.</a:t>
            </a:r>
          </a:p>
          <a:p>
            <a:pPr marL="285750" indent="-285750">
              <a:buFont typeface="Arial" panose="020B0604020202020204" pitchFamily="34" charset="0"/>
              <a:buChar char="•"/>
            </a:pPr>
            <a:r>
              <a:rPr lang="de-DE" sz="1600" dirty="0"/>
              <a:t>Hohe Werte</a:t>
            </a:r>
          </a:p>
          <a:p>
            <a:pPr marL="1028700" lvl="1">
              <a:buFont typeface="Arial" panose="020B0604020202020204" pitchFamily="34" charset="0"/>
              <a:buChar char="•"/>
            </a:pPr>
            <a:r>
              <a:rPr lang="de-DE" sz="1600" dirty="0"/>
              <a:t>Vertragsentwürfe </a:t>
            </a:r>
          </a:p>
          <a:p>
            <a:pPr marL="1028700" lvl="1">
              <a:buFont typeface="Arial" panose="020B0604020202020204" pitchFamily="34" charset="0"/>
              <a:buChar char="•"/>
            </a:pPr>
            <a:r>
              <a:rPr lang="de-DE" sz="1600" dirty="0"/>
              <a:t>Entwicklungsunterlagen</a:t>
            </a:r>
          </a:p>
          <a:p>
            <a:pPr marL="1028700" lvl="1">
              <a:buFont typeface="Arial" panose="020B0604020202020204" pitchFamily="34" charset="0"/>
              <a:buChar char="•"/>
            </a:pPr>
            <a:r>
              <a:rPr lang="de-DE" sz="1600" dirty="0"/>
              <a:t>Kundendaten</a:t>
            </a:r>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pic>
        <p:nvPicPr>
          <p:cNvPr id="8" name="Grafik 7" descr="Bleistift">
            <a:extLst>
              <a:ext uri="{FF2B5EF4-FFF2-40B4-BE49-F238E27FC236}">
                <a16:creationId xmlns:a16="http://schemas.microsoft.com/office/drawing/2014/main" id="{56BC052B-106C-F995-A608-D595D7E997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474" y="3759157"/>
            <a:ext cx="655539" cy="655539"/>
          </a:xfrm>
          <a:prstGeom prst="rect">
            <a:avLst/>
          </a:prstGeom>
        </p:spPr>
      </p:pic>
      <p:pic>
        <p:nvPicPr>
          <p:cNvPr id="10" name="Grafik 9" descr="Vertrag">
            <a:extLst>
              <a:ext uri="{FF2B5EF4-FFF2-40B4-BE49-F238E27FC236}">
                <a16:creationId xmlns:a16="http://schemas.microsoft.com/office/drawing/2014/main" id="{58E8B73A-B391-4C6A-3728-68B4475BB2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3476" y="3271005"/>
            <a:ext cx="914400" cy="914400"/>
          </a:xfrm>
          <a:prstGeom prst="rect">
            <a:avLst/>
          </a:prstGeom>
        </p:spPr>
      </p:pic>
      <p:pic>
        <p:nvPicPr>
          <p:cNvPr id="12" name="Grafik 11" descr="Schuljunge">
            <a:extLst>
              <a:ext uri="{FF2B5EF4-FFF2-40B4-BE49-F238E27FC236}">
                <a16:creationId xmlns:a16="http://schemas.microsoft.com/office/drawing/2014/main" id="{A7E6B1F9-148C-E806-BC14-DA9089BB44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816" y="3035625"/>
            <a:ext cx="914400" cy="914400"/>
          </a:xfrm>
          <a:prstGeom prst="rect">
            <a:avLst/>
          </a:prstGeom>
        </p:spPr>
      </p:pic>
      <p:pic>
        <p:nvPicPr>
          <p:cNvPr id="14" name="Grafik 13" descr="Männliches Profil">
            <a:extLst>
              <a:ext uri="{FF2B5EF4-FFF2-40B4-BE49-F238E27FC236}">
                <a16:creationId xmlns:a16="http://schemas.microsoft.com/office/drawing/2014/main" id="{21FF9BEE-4C9C-71ED-1658-BA617DDDF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5413" y="3121747"/>
            <a:ext cx="914400" cy="914400"/>
          </a:xfrm>
          <a:prstGeom prst="rect">
            <a:avLst/>
          </a:prstGeom>
        </p:spPr>
      </p:pic>
      <p:sp>
        <p:nvSpPr>
          <p:cNvPr id="15" name="Pfeil: nach rechts 14">
            <a:extLst>
              <a:ext uri="{FF2B5EF4-FFF2-40B4-BE49-F238E27FC236}">
                <a16:creationId xmlns:a16="http://schemas.microsoft.com/office/drawing/2014/main" id="{7EBA0CA6-F55B-D8CD-738D-2F459D5104BB}"/>
              </a:ext>
            </a:extLst>
          </p:cNvPr>
          <p:cNvSpPr/>
          <p:nvPr/>
        </p:nvSpPr>
        <p:spPr>
          <a:xfrm>
            <a:off x="2717144" y="3578947"/>
            <a:ext cx="559140" cy="1802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7" name="Grafik 16" descr="Vertrag">
            <a:extLst>
              <a:ext uri="{FF2B5EF4-FFF2-40B4-BE49-F238E27FC236}">
                <a16:creationId xmlns:a16="http://schemas.microsoft.com/office/drawing/2014/main" id="{71B8EE82-2EB6-BFDD-AEBB-5E6337C17F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7005" y="3257353"/>
            <a:ext cx="914400" cy="914400"/>
          </a:xfrm>
          <a:prstGeom prst="rect">
            <a:avLst/>
          </a:prstGeom>
        </p:spPr>
      </p:pic>
      <p:pic>
        <p:nvPicPr>
          <p:cNvPr id="19" name="Grafik 18" descr="Lupe">
            <a:extLst>
              <a:ext uri="{FF2B5EF4-FFF2-40B4-BE49-F238E27FC236}">
                <a16:creationId xmlns:a16="http://schemas.microsoft.com/office/drawing/2014/main" id="{F53327AF-BDDA-EAE3-D2DF-A7BC4B1EE6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8877" y="3165871"/>
            <a:ext cx="914400" cy="914400"/>
          </a:xfrm>
          <a:prstGeom prst="rect">
            <a:avLst/>
          </a:prstGeom>
        </p:spPr>
      </p:pic>
      <p:sp>
        <p:nvSpPr>
          <p:cNvPr id="20" name="Textfeld 19">
            <a:extLst>
              <a:ext uri="{FF2B5EF4-FFF2-40B4-BE49-F238E27FC236}">
                <a16:creationId xmlns:a16="http://schemas.microsoft.com/office/drawing/2014/main" id="{55CE32CB-37A0-6047-43B0-A4C4A081F5E4}"/>
              </a:ext>
            </a:extLst>
          </p:cNvPr>
          <p:cNvSpPr txBox="1"/>
          <p:nvPr/>
        </p:nvSpPr>
        <p:spPr>
          <a:xfrm>
            <a:off x="4973644" y="2930388"/>
            <a:ext cx="2499358" cy="1477328"/>
          </a:xfrm>
          <a:prstGeom prst="rect">
            <a:avLst/>
          </a:prstGeom>
          <a:noFill/>
        </p:spPr>
        <p:txBody>
          <a:bodyPr wrap="square" rtlCol="0">
            <a:spAutoFit/>
          </a:bodyPr>
          <a:lstStyle/>
          <a:p>
            <a:r>
              <a:rPr lang="de-DE" dirty="0"/>
              <a:t>OK </a:t>
            </a:r>
          </a:p>
          <a:p>
            <a:endParaRPr lang="de-DE" dirty="0"/>
          </a:p>
          <a:p>
            <a:r>
              <a:rPr lang="de-DE" dirty="0"/>
              <a:t>Oder </a:t>
            </a:r>
          </a:p>
          <a:p>
            <a:endParaRPr lang="de-DE" dirty="0"/>
          </a:p>
          <a:p>
            <a:r>
              <a:rPr lang="de-DE" dirty="0"/>
              <a:t>Nicht OK</a:t>
            </a:r>
          </a:p>
        </p:txBody>
      </p:sp>
    </p:spTree>
    <p:extLst>
      <p:ext uri="{BB962C8B-B14F-4D97-AF65-F5344CB8AC3E}">
        <p14:creationId xmlns:p14="http://schemas.microsoft.com/office/powerpoint/2010/main" val="1502086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p>
          <a:p>
            <a:r>
              <a:rPr lang="de-DE" sz="1600" dirty="0"/>
              <a:t>Der Austausch von E-Mails ist eine sehr häufig genutzte Anwendung im Internet.</a:t>
            </a:r>
          </a:p>
          <a:p>
            <a:pPr marL="285750" indent="-285750">
              <a:buFont typeface="Arial" panose="020B0604020202020204" pitchFamily="34" charset="0"/>
              <a:buChar char="•"/>
            </a:pPr>
            <a:r>
              <a:rPr lang="de-DE" sz="1600" dirty="0"/>
              <a:t>Hohe Werte</a:t>
            </a:r>
          </a:p>
          <a:p>
            <a:pPr marL="1028700" lvl="1">
              <a:buFont typeface="Arial" panose="020B0604020202020204" pitchFamily="34" charset="0"/>
              <a:buChar char="•"/>
            </a:pPr>
            <a:r>
              <a:rPr lang="de-DE" sz="1600" dirty="0"/>
              <a:t>Vertragsentwürfe </a:t>
            </a:r>
          </a:p>
          <a:p>
            <a:pPr marL="1028700" lvl="1">
              <a:buFont typeface="Arial" panose="020B0604020202020204" pitchFamily="34" charset="0"/>
              <a:buChar char="•"/>
            </a:pPr>
            <a:r>
              <a:rPr lang="de-DE" sz="1600" dirty="0"/>
              <a:t>Entwicklungsunterlagen</a:t>
            </a:r>
          </a:p>
          <a:p>
            <a:pPr marL="1028700" lvl="1">
              <a:buFont typeface="Arial" panose="020B0604020202020204" pitchFamily="34" charset="0"/>
              <a:buChar char="•"/>
            </a:pPr>
            <a:r>
              <a:rPr lang="de-DE" sz="1600" dirty="0"/>
              <a:t>Kundendaten</a:t>
            </a:r>
          </a:p>
          <a:p>
            <a:pPr marL="285750"/>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39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pic>
        <p:nvPicPr>
          <p:cNvPr id="8" name="Grafik 7" descr="Bleistift">
            <a:extLst>
              <a:ext uri="{FF2B5EF4-FFF2-40B4-BE49-F238E27FC236}">
                <a16:creationId xmlns:a16="http://schemas.microsoft.com/office/drawing/2014/main" id="{56BC052B-106C-F995-A608-D595D7E997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474" y="3759157"/>
            <a:ext cx="655539" cy="655539"/>
          </a:xfrm>
          <a:prstGeom prst="rect">
            <a:avLst/>
          </a:prstGeom>
        </p:spPr>
      </p:pic>
      <p:pic>
        <p:nvPicPr>
          <p:cNvPr id="10" name="Grafik 9" descr="Vertrag">
            <a:extLst>
              <a:ext uri="{FF2B5EF4-FFF2-40B4-BE49-F238E27FC236}">
                <a16:creationId xmlns:a16="http://schemas.microsoft.com/office/drawing/2014/main" id="{58E8B73A-B391-4C6A-3728-68B4475BB2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3476" y="3271005"/>
            <a:ext cx="914400" cy="914400"/>
          </a:xfrm>
          <a:prstGeom prst="rect">
            <a:avLst/>
          </a:prstGeom>
        </p:spPr>
      </p:pic>
      <p:pic>
        <p:nvPicPr>
          <p:cNvPr id="12" name="Grafik 11" descr="Schuljunge">
            <a:extLst>
              <a:ext uri="{FF2B5EF4-FFF2-40B4-BE49-F238E27FC236}">
                <a16:creationId xmlns:a16="http://schemas.microsoft.com/office/drawing/2014/main" id="{A7E6B1F9-148C-E806-BC14-DA9089BB44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816" y="3035625"/>
            <a:ext cx="914400" cy="914400"/>
          </a:xfrm>
          <a:prstGeom prst="rect">
            <a:avLst/>
          </a:prstGeom>
        </p:spPr>
      </p:pic>
      <p:pic>
        <p:nvPicPr>
          <p:cNvPr id="14" name="Grafik 13" descr="Männliches Profil">
            <a:extLst>
              <a:ext uri="{FF2B5EF4-FFF2-40B4-BE49-F238E27FC236}">
                <a16:creationId xmlns:a16="http://schemas.microsoft.com/office/drawing/2014/main" id="{21FF9BEE-4C9C-71ED-1658-BA617DDDF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25413" y="3121747"/>
            <a:ext cx="914400" cy="914400"/>
          </a:xfrm>
          <a:prstGeom prst="rect">
            <a:avLst/>
          </a:prstGeom>
        </p:spPr>
      </p:pic>
      <p:sp>
        <p:nvSpPr>
          <p:cNvPr id="15" name="Pfeil: nach rechts 14">
            <a:extLst>
              <a:ext uri="{FF2B5EF4-FFF2-40B4-BE49-F238E27FC236}">
                <a16:creationId xmlns:a16="http://schemas.microsoft.com/office/drawing/2014/main" id="{7EBA0CA6-F55B-D8CD-738D-2F459D5104BB}"/>
              </a:ext>
            </a:extLst>
          </p:cNvPr>
          <p:cNvSpPr/>
          <p:nvPr/>
        </p:nvSpPr>
        <p:spPr>
          <a:xfrm>
            <a:off x="2717144" y="3578947"/>
            <a:ext cx="559140" cy="1802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7" name="Grafik 16" descr="Vertrag">
            <a:extLst>
              <a:ext uri="{FF2B5EF4-FFF2-40B4-BE49-F238E27FC236}">
                <a16:creationId xmlns:a16="http://schemas.microsoft.com/office/drawing/2014/main" id="{71B8EE82-2EB6-BFDD-AEBB-5E6337C17F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7005" y="3257353"/>
            <a:ext cx="914400" cy="914400"/>
          </a:xfrm>
          <a:prstGeom prst="rect">
            <a:avLst/>
          </a:prstGeom>
        </p:spPr>
      </p:pic>
      <p:pic>
        <p:nvPicPr>
          <p:cNvPr id="19" name="Grafik 18" descr="Lupe">
            <a:extLst>
              <a:ext uri="{FF2B5EF4-FFF2-40B4-BE49-F238E27FC236}">
                <a16:creationId xmlns:a16="http://schemas.microsoft.com/office/drawing/2014/main" id="{F53327AF-BDDA-EAE3-D2DF-A7BC4B1EE6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8877" y="3165871"/>
            <a:ext cx="914400" cy="914400"/>
          </a:xfrm>
          <a:prstGeom prst="rect">
            <a:avLst/>
          </a:prstGeom>
        </p:spPr>
      </p:pic>
      <p:sp>
        <p:nvSpPr>
          <p:cNvPr id="20" name="Textfeld 19">
            <a:extLst>
              <a:ext uri="{FF2B5EF4-FFF2-40B4-BE49-F238E27FC236}">
                <a16:creationId xmlns:a16="http://schemas.microsoft.com/office/drawing/2014/main" id="{55CE32CB-37A0-6047-43B0-A4C4A081F5E4}"/>
              </a:ext>
            </a:extLst>
          </p:cNvPr>
          <p:cNvSpPr txBox="1"/>
          <p:nvPr/>
        </p:nvSpPr>
        <p:spPr>
          <a:xfrm>
            <a:off x="4973644" y="2930388"/>
            <a:ext cx="2499358" cy="1477328"/>
          </a:xfrm>
          <a:prstGeom prst="rect">
            <a:avLst/>
          </a:prstGeom>
          <a:noFill/>
        </p:spPr>
        <p:txBody>
          <a:bodyPr wrap="square" rtlCol="0">
            <a:spAutoFit/>
          </a:bodyPr>
          <a:lstStyle/>
          <a:p>
            <a:r>
              <a:rPr lang="de-DE" dirty="0"/>
              <a:t>OK </a:t>
            </a:r>
          </a:p>
          <a:p>
            <a:endParaRPr lang="de-DE" dirty="0"/>
          </a:p>
          <a:p>
            <a:r>
              <a:rPr lang="de-DE" dirty="0"/>
              <a:t>Oder </a:t>
            </a:r>
          </a:p>
          <a:p>
            <a:endParaRPr lang="de-DE" dirty="0"/>
          </a:p>
          <a:p>
            <a:r>
              <a:rPr lang="de-DE" dirty="0"/>
              <a:t>Nicht OK</a:t>
            </a:r>
          </a:p>
        </p:txBody>
      </p:sp>
      <p:sp>
        <p:nvSpPr>
          <p:cNvPr id="4" name="Textfeld 3">
            <a:extLst>
              <a:ext uri="{FF2B5EF4-FFF2-40B4-BE49-F238E27FC236}">
                <a16:creationId xmlns:a16="http://schemas.microsoft.com/office/drawing/2014/main" id="{65678632-2526-892C-AE82-BC6316BA39B4}"/>
              </a:ext>
            </a:extLst>
          </p:cNvPr>
          <p:cNvSpPr txBox="1"/>
          <p:nvPr/>
        </p:nvSpPr>
        <p:spPr>
          <a:xfrm>
            <a:off x="6300415" y="3022012"/>
            <a:ext cx="2697272" cy="923330"/>
          </a:xfrm>
          <a:prstGeom prst="rect">
            <a:avLst/>
          </a:prstGeom>
          <a:noFill/>
        </p:spPr>
        <p:txBody>
          <a:bodyPr wrap="square" rtlCol="0">
            <a:spAutoFit/>
          </a:bodyPr>
          <a:lstStyle/>
          <a:p>
            <a:r>
              <a:rPr lang="de-DE" b="1" dirty="0"/>
              <a:t>Gleiche Sicherheit soll im Mailversand erreicht werden.</a:t>
            </a:r>
          </a:p>
        </p:txBody>
      </p:sp>
    </p:spTree>
    <p:extLst>
      <p:ext uri="{BB962C8B-B14F-4D97-AF65-F5344CB8AC3E}">
        <p14:creationId xmlns:p14="http://schemas.microsoft.com/office/powerpoint/2010/main" val="220460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dirty="0"/>
              <a:t>IT-Sicherheit beinhaltet auch die Aspekte der </a:t>
            </a:r>
            <a:r>
              <a:rPr lang="de-DE" sz="2000" b="1" dirty="0"/>
              <a:t>Softwaresicherheit</a:t>
            </a:r>
            <a:r>
              <a:rPr lang="de-DE" sz="2000" dirty="0"/>
              <a:t> und </a:t>
            </a:r>
            <a:r>
              <a:rPr lang="de-DE" sz="2000" b="1" dirty="0"/>
              <a:t>Zuverlässigkeit</a:t>
            </a:r>
            <a:r>
              <a:rPr lang="de-DE" sz="2000" dirty="0"/>
              <a:t> von </a:t>
            </a:r>
            <a:r>
              <a:rPr lang="de-DE" sz="2000" b="1" dirty="0"/>
              <a:t>IT-Systemen</a:t>
            </a:r>
            <a:r>
              <a:rPr lang="de-DE" sz="2000" dirty="0"/>
              <a:t>. IT-Sicherheit schütz IT-Systeme, um Schäden für Unternehmen, Behörden, Organisationen und Personen zu vermeiden.</a:t>
            </a:r>
          </a:p>
        </p:txBody>
      </p:sp>
      <p:sp>
        <p:nvSpPr>
          <p:cNvPr id="4" name="Titel 3">
            <a:extLst>
              <a:ext uri="{FF2B5EF4-FFF2-40B4-BE49-F238E27FC236}">
                <a16:creationId xmlns:a16="http://schemas.microsoft.com/office/drawing/2014/main" id="{46502126-432C-6B2E-95C9-8B6CEE5B7601}"/>
              </a:ext>
            </a:extLst>
          </p:cNvPr>
          <p:cNvSpPr>
            <a:spLocks noGrp="1"/>
          </p:cNvSpPr>
          <p:nvPr>
            <p:ph type="title"/>
          </p:nvPr>
        </p:nvSpPr>
        <p:spPr/>
        <p:txBody>
          <a:bodyPr/>
          <a:lstStyle/>
          <a:p>
            <a:r>
              <a:rPr lang="de-DE" dirty="0"/>
              <a:t>Definitionen und Terminologie</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a:t>
            </a:fld>
            <a:endParaRPr lang="de-DE"/>
          </a:p>
          <a:p>
            <a:endParaRPr lang="de-DE" dirty="0"/>
          </a:p>
        </p:txBody>
      </p:sp>
      <p:pic>
        <p:nvPicPr>
          <p:cNvPr id="7" name="Grafik 6">
            <a:extLst>
              <a:ext uri="{FF2B5EF4-FFF2-40B4-BE49-F238E27FC236}">
                <a16:creationId xmlns:a16="http://schemas.microsoft.com/office/drawing/2014/main" id="{AD8D30D8-7858-DC68-7290-67DB9FD4EE7F}"/>
              </a:ext>
            </a:extLst>
          </p:cNvPr>
          <p:cNvPicPr>
            <a:picLocks noChangeAspect="1"/>
          </p:cNvPicPr>
          <p:nvPr/>
        </p:nvPicPr>
        <p:blipFill>
          <a:blip r:embed="rId2"/>
          <a:stretch>
            <a:fillRect/>
          </a:stretch>
        </p:blipFill>
        <p:spPr>
          <a:xfrm>
            <a:off x="1918854" y="2301586"/>
            <a:ext cx="4572000" cy="2185988"/>
          </a:xfrm>
          <a:prstGeom prst="rect">
            <a:avLst/>
          </a:prstGeom>
        </p:spPr>
      </p:pic>
    </p:spTree>
    <p:extLst>
      <p:ext uri="{BB962C8B-B14F-4D97-AF65-F5344CB8AC3E}">
        <p14:creationId xmlns:p14="http://schemas.microsoft.com/office/powerpoint/2010/main" val="3926626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646331"/>
          </a:xfrm>
          <a:prstGeom prst="rect">
            <a:avLst/>
          </a:prstGeom>
          <a:noFill/>
        </p:spPr>
        <p:txBody>
          <a:bodyPr wrap="square">
            <a:spAutoFit/>
          </a:bodyPr>
          <a:lstStyle/>
          <a:p>
            <a:r>
              <a:rPr lang="de-DE" dirty="0"/>
              <a:t>Digitalen Signatur in Verbindung mit einem digitalen Zeitstempel</a:t>
            </a:r>
          </a:p>
        </p:txBody>
      </p:sp>
      <p:pic>
        <p:nvPicPr>
          <p:cNvPr id="10242" name="Picture 2">
            <a:extLst>
              <a:ext uri="{FF2B5EF4-FFF2-40B4-BE49-F238E27FC236}">
                <a16:creationId xmlns:a16="http://schemas.microsoft.com/office/drawing/2014/main" id="{936AE348-1C61-AF54-EC7C-26FA47510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18" y="854328"/>
            <a:ext cx="3957578" cy="23802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A9064ACD-D16F-05ED-5AB6-05D89EB6A41E}"/>
              </a:ext>
            </a:extLst>
          </p:cNvPr>
          <p:cNvSpPr txBox="1"/>
          <p:nvPr/>
        </p:nvSpPr>
        <p:spPr>
          <a:xfrm>
            <a:off x="5085257" y="906260"/>
            <a:ext cx="3817787"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Erstellung einer elektronischen Information.</a:t>
            </a:r>
          </a:p>
          <a:p>
            <a:pPr marL="285750" indent="-285750">
              <a:buFont typeface="Arial" panose="020B0604020202020204" pitchFamily="34" charset="0"/>
              <a:buChar char="•"/>
            </a:pPr>
            <a:r>
              <a:rPr lang="de-DE" dirty="0"/>
              <a:t>Nutzer ruft Signatur Funktion auf</a:t>
            </a:r>
          </a:p>
          <a:p>
            <a:pPr marL="285750" indent="-285750">
              <a:buFont typeface="Arial" panose="020B0604020202020204" pitchFamily="34" charset="0"/>
              <a:buChar char="•"/>
            </a:pPr>
            <a:r>
              <a:rPr lang="de-DE" dirty="0"/>
              <a:t>Dokument wird eine Signatur beigelegt</a:t>
            </a:r>
          </a:p>
          <a:p>
            <a:pPr marL="285750" indent="-285750">
              <a:buFont typeface="Arial" panose="020B0604020202020204" pitchFamily="34" charset="0"/>
              <a:buChar char="•"/>
            </a:pPr>
            <a:r>
              <a:rPr lang="de-DE" dirty="0"/>
              <a:t>Ein Zertifikat des Nutzers wird der Mail beigelegt </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48005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646331"/>
          </a:xfrm>
          <a:prstGeom prst="rect">
            <a:avLst/>
          </a:prstGeom>
          <a:noFill/>
        </p:spPr>
        <p:txBody>
          <a:bodyPr wrap="square">
            <a:spAutoFit/>
          </a:bodyPr>
          <a:lstStyle/>
          <a:p>
            <a:r>
              <a:rPr lang="de-DE" dirty="0"/>
              <a:t>Digitalen Signatur in Verbindung mit einem digitalen Zeitstempel</a:t>
            </a:r>
          </a:p>
        </p:txBody>
      </p:sp>
      <p:sp>
        <p:nvSpPr>
          <p:cNvPr id="21" name="Textfeld 20">
            <a:extLst>
              <a:ext uri="{FF2B5EF4-FFF2-40B4-BE49-F238E27FC236}">
                <a16:creationId xmlns:a16="http://schemas.microsoft.com/office/drawing/2014/main" id="{A9064ACD-D16F-05ED-5AB6-05D89EB6A41E}"/>
              </a:ext>
            </a:extLst>
          </p:cNvPr>
          <p:cNvSpPr txBox="1"/>
          <p:nvPr/>
        </p:nvSpPr>
        <p:spPr>
          <a:xfrm>
            <a:off x="5085257" y="906260"/>
            <a:ext cx="3817787" cy="1477328"/>
          </a:xfrm>
          <a:prstGeom prst="rect">
            <a:avLst/>
          </a:prstGeom>
          <a:noFill/>
        </p:spPr>
        <p:txBody>
          <a:bodyPr wrap="square" rtlCol="0">
            <a:spAutoFit/>
          </a:bodyPr>
          <a:lstStyle/>
          <a:p>
            <a:pPr marL="285750" indent="-285750">
              <a:buFont typeface="Arial" panose="020B0604020202020204" pitchFamily="34" charset="0"/>
              <a:buChar char="•"/>
            </a:pPr>
            <a:r>
              <a:rPr lang="de-DE" dirty="0"/>
              <a:t>Eine Verschlüsselungsfunktion verschlüsselt das Dokument</a:t>
            </a:r>
          </a:p>
          <a:p>
            <a:pPr marL="285750" indent="-285750">
              <a:buFont typeface="Arial" panose="020B0604020202020204" pitchFamily="34" charset="0"/>
              <a:buChar char="•"/>
            </a:pPr>
            <a:r>
              <a:rPr lang="de-DE" dirty="0">
                <a:solidFill>
                  <a:srgbClr val="FF0000"/>
                </a:solidFill>
              </a:rPr>
              <a:t>Der Brief wird verschlossen und versiegelt.</a:t>
            </a:r>
          </a:p>
          <a:p>
            <a:pPr marL="285750" indent="-285750">
              <a:buFont typeface="Arial" panose="020B0604020202020204" pitchFamily="34" charset="0"/>
              <a:buChar char="•"/>
            </a:pPr>
            <a:endParaRPr lang="de-DE" dirty="0"/>
          </a:p>
        </p:txBody>
      </p:sp>
      <p:pic>
        <p:nvPicPr>
          <p:cNvPr id="12290" name="Picture 2">
            <a:extLst>
              <a:ext uri="{FF2B5EF4-FFF2-40B4-BE49-F238E27FC236}">
                <a16:creationId xmlns:a16="http://schemas.microsoft.com/office/drawing/2014/main" id="{169617F0-06AE-5EE9-29A0-356B66277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2" y="906260"/>
            <a:ext cx="4125762" cy="267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267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646331"/>
          </a:xfrm>
          <a:prstGeom prst="rect">
            <a:avLst/>
          </a:prstGeom>
          <a:noFill/>
        </p:spPr>
        <p:txBody>
          <a:bodyPr wrap="square">
            <a:spAutoFit/>
          </a:bodyPr>
          <a:lstStyle/>
          <a:p>
            <a:r>
              <a:rPr lang="de-DE" dirty="0"/>
              <a:t>Digitalen Signatur in Verbindung mit einem digitalen Zeitstempel</a:t>
            </a:r>
          </a:p>
        </p:txBody>
      </p:sp>
      <p:sp>
        <p:nvSpPr>
          <p:cNvPr id="21" name="Textfeld 20">
            <a:extLst>
              <a:ext uri="{FF2B5EF4-FFF2-40B4-BE49-F238E27FC236}">
                <a16:creationId xmlns:a16="http://schemas.microsoft.com/office/drawing/2014/main" id="{A9064ACD-D16F-05ED-5AB6-05D89EB6A41E}"/>
              </a:ext>
            </a:extLst>
          </p:cNvPr>
          <p:cNvSpPr txBox="1"/>
          <p:nvPr/>
        </p:nvSpPr>
        <p:spPr>
          <a:xfrm>
            <a:off x="5085257" y="906260"/>
            <a:ext cx="3817787" cy="2031325"/>
          </a:xfrm>
          <a:prstGeom prst="rect">
            <a:avLst/>
          </a:prstGeom>
          <a:noFill/>
        </p:spPr>
        <p:txBody>
          <a:bodyPr wrap="square" rtlCol="0">
            <a:spAutoFit/>
          </a:bodyPr>
          <a:lstStyle/>
          <a:p>
            <a:pPr marL="285750" indent="-285750">
              <a:buFont typeface="Arial" panose="020B0604020202020204" pitchFamily="34" charset="0"/>
              <a:buChar char="•"/>
            </a:pPr>
            <a:r>
              <a:rPr lang="de-DE" dirty="0"/>
              <a:t>Eine Verschlüsselungsfunktion verschlüsselt das Dokument</a:t>
            </a:r>
          </a:p>
          <a:p>
            <a:pPr marL="285750" indent="-285750">
              <a:buFont typeface="Arial" panose="020B0604020202020204" pitchFamily="34" charset="0"/>
              <a:buChar char="•"/>
            </a:pPr>
            <a:r>
              <a:rPr lang="de-DE" dirty="0">
                <a:solidFill>
                  <a:srgbClr val="FF0000"/>
                </a:solidFill>
              </a:rPr>
              <a:t>Der Brief wird verschlossen und versiegelt.</a:t>
            </a:r>
          </a:p>
          <a:p>
            <a:pPr marL="285750" indent="-285750">
              <a:buFont typeface="Arial" panose="020B0604020202020204" pitchFamily="34" charset="0"/>
              <a:buChar char="•"/>
            </a:pPr>
            <a:r>
              <a:rPr lang="de-DE" dirty="0"/>
              <a:t>Dokumentenschlüssel (D-Key) eine qualitative Zufallszahl</a:t>
            </a:r>
          </a:p>
          <a:p>
            <a:pPr marL="285750" indent="-285750">
              <a:buFont typeface="Arial" panose="020B0604020202020204" pitchFamily="34" charset="0"/>
              <a:buChar char="•"/>
            </a:pPr>
            <a:endParaRPr lang="de-DE" dirty="0"/>
          </a:p>
        </p:txBody>
      </p:sp>
      <p:pic>
        <p:nvPicPr>
          <p:cNvPr id="12290" name="Picture 2">
            <a:extLst>
              <a:ext uri="{FF2B5EF4-FFF2-40B4-BE49-F238E27FC236}">
                <a16:creationId xmlns:a16="http://schemas.microsoft.com/office/drawing/2014/main" id="{169617F0-06AE-5EE9-29A0-356B66277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2" y="906260"/>
            <a:ext cx="4125762" cy="267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408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646331"/>
          </a:xfrm>
          <a:prstGeom prst="rect">
            <a:avLst/>
          </a:prstGeom>
          <a:noFill/>
        </p:spPr>
        <p:txBody>
          <a:bodyPr wrap="square">
            <a:spAutoFit/>
          </a:bodyPr>
          <a:lstStyle/>
          <a:p>
            <a:r>
              <a:rPr lang="de-DE" dirty="0"/>
              <a:t>Digitalen Signatur in Verbindung mit einem digitalen Zeitstempel</a:t>
            </a:r>
          </a:p>
        </p:txBody>
      </p:sp>
      <p:sp>
        <p:nvSpPr>
          <p:cNvPr id="21" name="Textfeld 20">
            <a:extLst>
              <a:ext uri="{FF2B5EF4-FFF2-40B4-BE49-F238E27FC236}">
                <a16:creationId xmlns:a16="http://schemas.microsoft.com/office/drawing/2014/main" id="{A9064ACD-D16F-05ED-5AB6-05D89EB6A41E}"/>
              </a:ext>
            </a:extLst>
          </p:cNvPr>
          <p:cNvSpPr txBox="1"/>
          <p:nvPr/>
        </p:nvSpPr>
        <p:spPr>
          <a:xfrm>
            <a:off x="5085257" y="906260"/>
            <a:ext cx="3817787" cy="3416320"/>
          </a:xfrm>
          <a:prstGeom prst="rect">
            <a:avLst/>
          </a:prstGeom>
          <a:noFill/>
        </p:spPr>
        <p:txBody>
          <a:bodyPr wrap="square" rtlCol="0">
            <a:spAutoFit/>
          </a:bodyPr>
          <a:lstStyle/>
          <a:p>
            <a:pPr marL="285750" indent="-285750">
              <a:buFont typeface="Arial" panose="020B0604020202020204" pitchFamily="34" charset="0"/>
              <a:buChar char="•"/>
            </a:pPr>
            <a:r>
              <a:rPr lang="de-DE" dirty="0"/>
              <a:t>Eine Verschlüsselungsfunktion verschlüsselt das Dokument</a:t>
            </a:r>
          </a:p>
          <a:p>
            <a:pPr marL="285750" indent="-285750">
              <a:buFont typeface="Arial" panose="020B0604020202020204" pitchFamily="34" charset="0"/>
              <a:buChar char="•"/>
            </a:pPr>
            <a:r>
              <a:rPr lang="de-DE" dirty="0">
                <a:solidFill>
                  <a:srgbClr val="FF0000"/>
                </a:solidFill>
              </a:rPr>
              <a:t>Der Brief wird verschlossen und versiegelt.</a:t>
            </a:r>
          </a:p>
          <a:p>
            <a:pPr marL="285750" indent="-285750">
              <a:buFont typeface="Arial" panose="020B0604020202020204" pitchFamily="34" charset="0"/>
              <a:buChar char="•"/>
            </a:pPr>
            <a:r>
              <a:rPr lang="de-DE" dirty="0"/>
              <a:t>Dokumentenschlüssel (D-Key) eine qualitative Zufallszahl</a:t>
            </a:r>
          </a:p>
          <a:p>
            <a:pPr marL="285750" indent="-285750">
              <a:buFont typeface="Arial" panose="020B0604020202020204" pitchFamily="34" charset="0"/>
              <a:buChar char="•"/>
            </a:pPr>
            <a:r>
              <a:rPr lang="de-DE" dirty="0"/>
              <a:t>Das </a:t>
            </a:r>
            <a:r>
              <a:rPr lang="de-DE" b="1" dirty="0"/>
              <a:t>Klartext-Dokument</a:t>
            </a:r>
            <a:r>
              <a:rPr lang="de-DE" dirty="0"/>
              <a:t> wird dann unter Verwendung des </a:t>
            </a:r>
            <a:r>
              <a:rPr lang="de-DE" b="1" dirty="0"/>
              <a:t>Dokumentenschlüssels</a:t>
            </a:r>
            <a:r>
              <a:rPr lang="de-DE" dirty="0"/>
              <a:t> mit dem </a:t>
            </a:r>
            <a:r>
              <a:rPr lang="de-DE" b="1" dirty="0"/>
              <a:t>Private Key-Verfahren </a:t>
            </a:r>
            <a:r>
              <a:rPr lang="de-DE" dirty="0"/>
              <a:t>verschlüsselt</a:t>
            </a:r>
          </a:p>
          <a:p>
            <a:pPr marL="285750" indent="-285750">
              <a:buFont typeface="Arial" panose="020B0604020202020204" pitchFamily="34" charset="0"/>
              <a:buChar char="•"/>
            </a:pPr>
            <a:endParaRPr lang="de-DE" dirty="0"/>
          </a:p>
        </p:txBody>
      </p:sp>
      <p:pic>
        <p:nvPicPr>
          <p:cNvPr id="12290" name="Picture 2">
            <a:extLst>
              <a:ext uri="{FF2B5EF4-FFF2-40B4-BE49-F238E27FC236}">
                <a16:creationId xmlns:a16="http://schemas.microsoft.com/office/drawing/2014/main" id="{169617F0-06AE-5EE9-29A0-356B66277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2" y="906260"/>
            <a:ext cx="4125762" cy="267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48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369332"/>
          </a:xfrm>
          <a:prstGeom prst="rect">
            <a:avLst/>
          </a:prstGeom>
          <a:noFill/>
        </p:spPr>
        <p:txBody>
          <a:bodyPr wrap="square">
            <a:spAutoFit/>
          </a:bodyPr>
          <a:lstStyle/>
          <a:p>
            <a:r>
              <a:rPr lang="de-DE" dirty="0"/>
              <a:t>Entschlüsselung der Mail</a:t>
            </a:r>
          </a:p>
        </p:txBody>
      </p:sp>
      <p:pic>
        <p:nvPicPr>
          <p:cNvPr id="13314" name="Picture 2">
            <a:extLst>
              <a:ext uri="{FF2B5EF4-FFF2-40B4-BE49-F238E27FC236}">
                <a16:creationId xmlns:a16="http://schemas.microsoft.com/office/drawing/2014/main" id="{05CC8965-B3BA-57AF-F797-9B2420D2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56" y="827637"/>
            <a:ext cx="4745536" cy="2560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3B3E36B-8B09-88EA-2DAB-268D7829DF8C}"/>
              </a:ext>
            </a:extLst>
          </p:cNvPr>
          <p:cNvSpPr txBox="1"/>
          <p:nvPr/>
        </p:nvSpPr>
        <p:spPr>
          <a:xfrm>
            <a:off x="5306190" y="527282"/>
            <a:ext cx="3608950" cy="1200329"/>
          </a:xfrm>
          <a:prstGeom prst="rect">
            <a:avLst/>
          </a:prstGeom>
          <a:noFill/>
        </p:spPr>
        <p:txBody>
          <a:bodyPr wrap="square" rtlCol="0">
            <a:spAutoFit/>
          </a:bodyPr>
          <a:lstStyle/>
          <a:p>
            <a:pPr marL="285750" indent="-285750">
              <a:buFont typeface="Arial" panose="020B0604020202020204" pitchFamily="34" charset="0"/>
              <a:buChar char="•"/>
            </a:pPr>
            <a:r>
              <a:rPr lang="de-DE" dirty="0"/>
              <a:t>Zuerst wird der Empfänger B aufgefordert, mithilfe seiner PIN seine Smartcard zu aktivieren</a:t>
            </a:r>
          </a:p>
        </p:txBody>
      </p:sp>
    </p:spTree>
    <p:extLst>
      <p:ext uri="{BB962C8B-B14F-4D97-AF65-F5344CB8AC3E}">
        <p14:creationId xmlns:p14="http://schemas.microsoft.com/office/powerpoint/2010/main" val="2873886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369332"/>
          </a:xfrm>
          <a:prstGeom prst="rect">
            <a:avLst/>
          </a:prstGeom>
          <a:noFill/>
        </p:spPr>
        <p:txBody>
          <a:bodyPr wrap="square">
            <a:spAutoFit/>
          </a:bodyPr>
          <a:lstStyle/>
          <a:p>
            <a:r>
              <a:rPr lang="de-DE" dirty="0"/>
              <a:t>Entschlüsselung der Mail</a:t>
            </a:r>
          </a:p>
        </p:txBody>
      </p:sp>
      <p:pic>
        <p:nvPicPr>
          <p:cNvPr id="13314" name="Picture 2">
            <a:extLst>
              <a:ext uri="{FF2B5EF4-FFF2-40B4-BE49-F238E27FC236}">
                <a16:creationId xmlns:a16="http://schemas.microsoft.com/office/drawing/2014/main" id="{05CC8965-B3BA-57AF-F797-9B2420D2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56" y="827637"/>
            <a:ext cx="4745536" cy="2560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3B3E36B-8B09-88EA-2DAB-268D7829DF8C}"/>
              </a:ext>
            </a:extLst>
          </p:cNvPr>
          <p:cNvSpPr txBox="1"/>
          <p:nvPr/>
        </p:nvSpPr>
        <p:spPr>
          <a:xfrm>
            <a:off x="5306190" y="527282"/>
            <a:ext cx="3608950" cy="3139321"/>
          </a:xfrm>
          <a:prstGeom prst="rect">
            <a:avLst/>
          </a:prstGeom>
          <a:noFill/>
        </p:spPr>
        <p:txBody>
          <a:bodyPr wrap="square" rtlCol="0">
            <a:spAutoFit/>
          </a:bodyPr>
          <a:lstStyle/>
          <a:p>
            <a:pPr marL="285750" indent="-285750">
              <a:buFont typeface="Arial" panose="020B0604020202020204" pitchFamily="34" charset="0"/>
              <a:buChar char="•"/>
            </a:pPr>
            <a:r>
              <a:rPr lang="de-DE" dirty="0"/>
              <a:t>Zuerst wird der Empfänger B aufgefordert, mithilfe seiner PIN seine Smartcard zu aktivieren</a:t>
            </a:r>
          </a:p>
          <a:p>
            <a:pPr marL="285750" indent="-285750">
              <a:buFont typeface="Arial" panose="020B0604020202020204" pitchFamily="34" charset="0"/>
              <a:buChar char="•"/>
            </a:pPr>
            <a:r>
              <a:rPr lang="de-DE" dirty="0"/>
              <a:t>Anschließend wird das Dokument unter </a:t>
            </a:r>
            <a:r>
              <a:rPr lang="de-DE" b="1" dirty="0"/>
              <a:t>Verwendung des Private Key-Verfahrens </a:t>
            </a:r>
            <a:r>
              <a:rPr lang="de-DE" dirty="0"/>
              <a:t>mit dem </a:t>
            </a:r>
            <a:r>
              <a:rPr lang="de-DE" b="1" dirty="0"/>
              <a:t>Dokumentenschlüssel</a:t>
            </a:r>
            <a:r>
              <a:rPr lang="de-DE" dirty="0"/>
              <a:t> (D-Key) entschlüsselt und steht im Klartext zur Verfügung</a:t>
            </a:r>
          </a:p>
        </p:txBody>
      </p:sp>
    </p:spTree>
    <p:extLst>
      <p:ext uri="{BB962C8B-B14F-4D97-AF65-F5344CB8AC3E}">
        <p14:creationId xmlns:p14="http://schemas.microsoft.com/office/powerpoint/2010/main" val="39272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Mail Sicherheit</a:t>
            </a:r>
          </a:p>
        </p:txBody>
      </p:sp>
      <p:sp>
        <p:nvSpPr>
          <p:cNvPr id="18" name="Textfeld 17">
            <a:extLst>
              <a:ext uri="{FF2B5EF4-FFF2-40B4-BE49-F238E27FC236}">
                <a16:creationId xmlns:a16="http://schemas.microsoft.com/office/drawing/2014/main" id="{86CA3502-CA5D-3F8A-D3EA-9D19A4E418DB}"/>
              </a:ext>
            </a:extLst>
          </p:cNvPr>
          <p:cNvSpPr txBox="1"/>
          <p:nvPr/>
        </p:nvSpPr>
        <p:spPr>
          <a:xfrm>
            <a:off x="513257" y="3669532"/>
            <a:ext cx="4572000" cy="369332"/>
          </a:xfrm>
          <a:prstGeom prst="rect">
            <a:avLst/>
          </a:prstGeom>
          <a:noFill/>
        </p:spPr>
        <p:txBody>
          <a:bodyPr wrap="square">
            <a:spAutoFit/>
          </a:bodyPr>
          <a:lstStyle/>
          <a:p>
            <a:r>
              <a:rPr lang="de-DE" dirty="0"/>
              <a:t>Entschlüsselung der Mail</a:t>
            </a:r>
          </a:p>
        </p:txBody>
      </p:sp>
      <p:pic>
        <p:nvPicPr>
          <p:cNvPr id="13314" name="Picture 2">
            <a:extLst>
              <a:ext uri="{FF2B5EF4-FFF2-40B4-BE49-F238E27FC236}">
                <a16:creationId xmlns:a16="http://schemas.microsoft.com/office/drawing/2014/main" id="{05CC8965-B3BA-57AF-F797-9B2420D2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56" y="827637"/>
            <a:ext cx="4745536" cy="2560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3B3E36B-8B09-88EA-2DAB-268D7829DF8C}"/>
              </a:ext>
            </a:extLst>
          </p:cNvPr>
          <p:cNvSpPr txBox="1"/>
          <p:nvPr/>
        </p:nvSpPr>
        <p:spPr>
          <a:xfrm>
            <a:off x="5306190" y="527282"/>
            <a:ext cx="3608950" cy="3139321"/>
          </a:xfrm>
          <a:prstGeom prst="rect">
            <a:avLst/>
          </a:prstGeom>
          <a:noFill/>
        </p:spPr>
        <p:txBody>
          <a:bodyPr wrap="square" rtlCol="0">
            <a:spAutoFit/>
          </a:bodyPr>
          <a:lstStyle/>
          <a:p>
            <a:pPr marL="285750" indent="-285750">
              <a:buFont typeface="Arial" panose="020B0604020202020204" pitchFamily="34" charset="0"/>
              <a:buChar char="•"/>
            </a:pPr>
            <a:r>
              <a:rPr lang="de-DE" dirty="0"/>
              <a:t>Zuerst wird der Empfänger B aufgefordert, mithilfe seiner PIN seine Smartcard zu aktivieren</a:t>
            </a:r>
          </a:p>
          <a:p>
            <a:pPr marL="285750" indent="-285750">
              <a:buFont typeface="Arial" panose="020B0604020202020204" pitchFamily="34" charset="0"/>
              <a:buChar char="•"/>
            </a:pPr>
            <a:r>
              <a:rPr lang="de-DE" dirty="0"/>
              <a:t>Anschließend wird das Dokument unter </a:t>
            </a:r>
            <a:r>
              <a:rPr lang="de-DE" b="1" dirty="0"/>
              <a:t>Verwendung des Private Key-Verfahrens </a:t>
            </a:r>
            <a:r>
              <a:rPr lang="de-DE" dirty="0"/>
              <a:t>mit dem </a:t>
            </a:r>
            <a:r>
              <a:rPr lang="de-DE" b="1" dirty="0"/>
              <a:t>Dokumentenschlüssel</a:t>
            </a:r>
            <a:r>
              <a:rPr lang="de-DE" dirty="0"/>
              <a:t> (D-Key) entschlüsselt und steht im Klartext zur Verfügung</a:t>
            </a:r>
          </a:p>
        </p:txBody>
      </p:sp>
      <p:sp>
        <p:nvSpPr>
          <p:cNvPr id="4" name="Textfeld 3">
            <a:extLst>
              <a:ext uri="{FF2B5EF4-FFF2-40B4-BE49-F238E27FC236}">
                <a16:creationId xmlns:a16="http://schemas.microsoft.com/office/drawing/2014/main" id="{EBDCBDC7-EA53-2E3C-BE5F-B046F56F546F}"/>
              </a:ext>
            </a:extLst>
          </p:cNvPr>
          <p:cNvSpPr txBox="1"/>
          <p:nvPr/>
        </p:nvSpPr>
        <p:spPr>
          <a:xfrm>
            <a:off x="4198231" y="3757717"/>
            <a:ext cx="3290505" cy="1200329"/>
          </a:xfrm>
          <a:prstGeom prst="rect">
            <a:avLst/>
          </a:prstGeom>
          <a:noFill/>
        </p:spPr>
        <p:txBody>
          <a:bodyPr wrap="square" rtlCol="0">
            <a:spAutoFit/>
          </a:bodyPr>
          <a:lstStyle/>
          <a:p>
            <a:r>
              <a:rPr lang="de-DE" dirty="0">
                <a:solidFill>
                  <a:srgbClr val="FF0000"/>
                </a:solidFill>
              </a:rPr>
              <a:t>Das gleiche kann für Dokumente verwendet werden. </a:t>
            </a:r>
          </a:p>
          <a:p>
            <a:r>
              <a:rPr lang="de-DE" dirty="0">
                <a:solidFill>
                  <a:srgbClr val="FF0000"/>
                </a:solidFill>
              </a:rPr>
              <a:t>Beispiel: Adobe Acrobat</a:t>
            </a:r>
          </a:p>
        </p:txBody>
      </p:sp>
    </p:spTree>
    <p:extLst>
      <p:ext uri="{BB962C8B-B14F-4D97-AF65-F5344CB8AC3E}">
        <p14:creationId xmlns:p14="http://schemas.microsoft.com/office/powerpoint/2010/main" val="3532647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a:t>
            </a:r>
            <a:endParaRPr lang="de-DE" sz="1600" b="1" dirty="0"/>
          </a:p>
          <a:p>
            <a:pPr marL="342900" indent="-342900">
              <a:buFont typeface="Arial" panose="020B0604020202020204" pitchFamily="34" charset="0"/>
              <a:buChar char="•"/>
            </a:pPr>
            <a:r>
              <a:rPr lang="de-DE" sz="2000" dirty="0"/>
              <a:t>Früh Angriffspotenziale und reale Angriffe zu erkennen, um rechtzeitig Warnhinweise zu geben.</a:t>
            </a:r>
          </a:p>
          <a:p>
            <a:pPr marL="342900" indent="-342900">
              <a:buFont typeface="Arial" panose="020B0604020202020204" pitchFamily="34" charset="0"/>
              <a:buChar char="•"/>
            </a:pPr>
            <a:r>
              <a:rPr lang="de-DE" sz="2000" dirty="0"/>
              <a:t>Sicherheit und Vertrauenswürdigkeit von IT-Systemen und IT-Infrastruktur nachhaltig zu erhöhen und widerstandsfähiger zu gestalten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Frühwarnsysteme – Angriffe erkennen </a:t>
            </a:r>
          </a:p>
        </p:txBody>
      </p:sp>
      <p:pic>
        <p:nvPicPr>
          <p:cNvPr id="14338" name="Picture 2">
            <a:extLst>
              <a:ext uri="{FF2B5EF4-FFF2-40B4-BE49-F238E27FC236}">
                <a16:creationId xmlns:a16="http://schemas.microsoft.com/office/drawing/2014/main" id="{70BA1172-701E-A0D5-C6B6-2CF1B650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522" y="2900611"/>
            <a:ext cx="5248194" cy="199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764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Ansprüche an das System:</a:t>
            </a:r>
          </a:p>
          <a:p>
            <a:pPr marL="285750" indent="-285750">
              <a:buFont typeface="Arial" panose="020B0604020202020204" pitchFamily="34" charset="0"/>
              <a:buChar char="•"/>
            </a:pPr>
            <a:r>
              <a:rPr lang="de-DE" sz="2000" dirty="0"/>
              <a:t>Früh genug reagieren</a:t>
            </a:r>
          </a:p>
          <a:p>
            <a:pPr marL="1028700" lvl="1">
              <a:buFont typeface="Arial" panose="020B0604020202020204" pitchFamily="34" charset="0"/>
              <a:buChar char="•"/>
            </a:pPr>
            <a:r>
              <a:rPr lang="de-DE" sz="1600" dirty="0"/>
              <a:t>Auch bei unbekannten Vorgängen</a:t>
            </a:r>
          </a:p>
          <a:p>
            <a:pPr marL="285750"/>
            <a:endParaRPr lang="de-DE" sz="1600" b="1"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Frühwarnsysteme – Angriffe erkennen </a:t>
            </a:r>
          </a:p>
        </p:txBody>
      </p:sp>
      <p:pic>
        <p:nvPicPr>
          <p:cNvPr id="14338" name="Picture 2">
            <a:extLst>
              <a:ext uri="{FF2B5EF4-FFF2-40B4-BE49-F238E27FC236}">
                <a16:creationId xmlns:a16="http://schemas.microsoft.com/office/drawing/2014/main" id="{70BA1172-701E-A0D5-C6B6-2CF1B650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185" y="1909696"/>
            <a:ext cx="4698815" cy="1783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3AA1CA5E-2B0A-B985-FA98-572D92697135}"/>
              </a:ext>
            </a:extLst>
          </p:cNvPr>
          <p:cNvSpPr txBox="1"/>
          <p:nvPr/>
        </p:nvSpPr>
        <p:spPr>
          <a:xfrm>
            <a:off x="140164" y="2140380"/>
            <a:ext cx="4805605" cy="1477328"/>
          </a:xfrm>
          <a:prstGeom prst="rect">
            <a:avLst/>
          </a:prstGeom>
          <a:noFill/>
        </p:spPr>
        <p:txBody>
          <a:bodyPr wrap="square" rtlCol="0">
            <a:spAutoFit/>
          </a:bodyPr>
          <a:lstStyle/>
          <a:p>
            <a:pPr marL="285750" indent="-285750">
              <a:buFont typeface="Arial" panose="020B0604020202020204" pitchFamily="34" charset="0"/>
              <a:buChar char="•"/>
            </a:pPr>
            <a:r>
              <a:rPr lang="de-DE" dirty="0"/>
              <a:t>Bildung eines Expertensystems</a:t>
            </a:r>
          </a:p>
          <a:p>
            <a:pPr marL="742950" lvl="1" indent="-285750">
              <a:buFont typeface="Arial" panose="020B0604020202020204" pitchFamily="34" charset="0"/>
              <a:buChar char="•"/>
            </a:pPr>
            <a:r>
              <a:rPr lang="de-DE" dirty="0"/>
              <a:t>Bessere Entscheidungsfindung</a:t>
            </a:r>
          </a:p>
          <a:p>
            <a:pPr marL="285750" indent="-285750">
              <a:buFont typeface="Arial" panose="020B0604020202020204" pitchFamily="34" charset="0"/>
              <a:buChar char="•"/>
            </a:pPr>
            <a:r>
              <a:rPr lang="de-DE" dirty="0"/>
              <a:t>Sammlung von Beweismitteln</a:t>
            </a:r>
          </a:p>
          <a:p>
            <a:pPr marL="742950" lvl="1" indent="-285750">
              <a:buFont typeface="Arial" panose="020B0604020202020204" pitchFamily="34" charset="0"/>
              <a:buChar char="•"/>
            </a:pPr>
            <a:r>
              <a:rPr lang="de-DE" dirty="0" err="1"/>
              <a:t>Matching</a:t>
            </a:r>
            <a:r>
              <a:rPr lang="de-DE" dirty="0"/>
              <a:t> zu bekannten Fällen </a:t>
            </a:r>
          </a:p>
          <a:p>
            <a:pPr lvl="2"/>
            <a:endParaRPr lang="de-DE" dirty="0"/>
          </a:p>
        </p:txBody>
      </p:sp>
    </p:spTree>
    <p:extLst>
      <p:ext uri="{BB962C8B-B14F-4D97-AF65-F5344CB8AC3E}">
        <p14:creationId xmlns:p14="http://schemas.microsoft.com/office/powerpoint/2010/main" val="283838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Ansprüche an das System:</a:t>
            </a:r>
          </a:p>
          <a:p>
            <a:pPr marL="285750" indent="-285750">
              <a:buFont typeface="Arial" panose="020B0604020202020204" pitchFamily="34" charset="0"/>
              <a:buChar char="•"/>
            </a:pPr>
            <a:r>
              <a:rPr lang="de-DE" sz="2000" dirty="0"/>
              <a:t>Früh genug reagieren</a:t>
            </a:r>
          </a:p>
          <a:p>
            <a:pPr marL="1028700" lvl="1">
              <a:buFont typeface="Arial" panose="020B0604020202020204" pitchFamily="34" charset="0"/>
              <a:buChar char="•"/>
            </a:pPr>
            <a:r>
              <a:rPr lang="de-DE" sz="1600" dirty="0"/>
              <a:t>Auch bei unbekannten Vorgängen</a:t>
            </a:r>
          </a:p>
          <a:p>
            <a:pPr marL="285750"/>
            <a:endParaRPr lang="de-DE" sz="1600" b="1"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49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Frühwarnsysteme – Angriffe erkennen </a:t>
            </a:r>
          </a:p>
        </p:txBody>
      </p:sp>
      <p:pic>
        <p:nvPicPr>
          <p:cNvPr id="14338" name="Picture 2">
            <a:extLst>
              <a:ext uri="{FF2B5EF4-FFF2-40B4-BE49-F238E27FC236}">
                <a16:creationId xmlns:a16="http://schemas.microsoft.com/office/drawing/2014/main" id="{70BA1172-701E-A0D5-C6B6-2CF1B650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185" y="1909696"/>
            <a:ext cx="4698815" cy="1783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3AA1CA5E-2B0A-B985-FA98-572D92697135}"/>
              </a:ext>
            </a:extLst>
          </p:cNvPr>
          <p:cNvSpPr txBox="1"/>
          <p:nvPr/>
        </p:nvSpPr>
        <p:spPr>
          <a:xfrm>
            <a:off x="140164" y="2140380"/>
            <a:ext cx="4805605" cy="1477328"/>
          </a:xfrm>
          <a:prstGeom prst="rect">
            <a:avLst/>
          </a:prstGeom>
          <a:noFill/>
        </p:spPr>
        <p:txBody>
          <a:bodyPr wrap="square" rtlCol="0">
            <a:spAutoFit/>
          </a:bodyPr>
          <a:lstStyle/>
          <a:p>
            <a:pPr marL="285750" indent="-285750">
              <a:buFont typeface="Arial" panose="020B0604020202020204" pitchFamily="34" charset="0"/>
              <a:buChar char="•"/>
            </a:pPr>
            <a:r>
              <a:rPr lang="de-DE" dirty="0"/>
              <a:t>Bildung eines Expertensystems</a:t>
            </a:r>
          </a:p>
          <a:p>
            <a:pPr marL="742950" lvl="1" indent="-285750">
              <a:buFont typeface="Arial" panose="020B0604020202020204" pitchFamily="34" charset="0"/>
              <a:buChar char="•"/>
            </a:pPr>
            <a:r>
              <a:rPr lang="de-DE" dirty="0"/>
              <a:t>Bessere Entscheidungsfindung</a:t>
            </a:r>
          </a:p>
          <a:p>
            <a:pPr marL="285750" indent="-285750">
              <a:buFont typeface="Arial" panose="020B0604020202020204" pitchFamily="34" charset="0"/>
              <a:buChar char="•"/>
            </a:pPr>
            <a:r>
              <a:rPr lang="de-DE" dirty="0"/>
              <a:t>Sammlung von Beweismitteln</a:t>
            </a:r>
          </a:p>
          <a:p>
            <a:pPr marL="742950" lvl="1" indent="-285750">
              <a:buFont typeface="Arial" panose="020B0604020202020204" pitchFamily="34" charset="0"/>
              <a:buChar char="•"/>
            </a:pPr>
            <a:r>
              <a:rPr lang="de-DE" dirty="0" err="1"/>
              <a:t>Matching</a:t>
            </a:r>
            <a:r>
              <a:rPr lang="de-DE" dirty="0"/>
              <a:t> zu bekannten Fällen </a:t>
            </a:r>
          </a:p>
          <a:p>
            <a:pPr lvl="2"/>
            <a:endParaRPr lang="de-DE" dirty="0"/>
          </a:p>
        </p:txBody>
      </p:sp>
      <p:sp>
        <p:nvSpPr>
          <p:cNvPr id="7" name="Pfeil: nach rechts 6">
            <a:extLst>
              <a:ext uri="{FF2B5EF4-FFF2-40B4-BE49-F238E27FC236}">
                <a16:creationId xmlns:a16="http://schemas.microsoft.com/office/drawing/2014/main" id="{36F6D570-4FE8-05DB-5B3D-F2081B35DD61}"/>
              </a:ext>
            </a:extLst>
          </p:cNvPr>
          <p:cNvSpPr/>
          <p:nvPr/>
        </p:nvSpPr>
        <p:spPr>
          <a:xfrm>
            <a:off x="1161355" y="3417004"/>
            <a:ext cx="607376" cy="300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8D7F0BA9-E52E-7AB5-3F27-13115A5D915D}"/>
              </a:ext>
            </a:extLst>
          </p:cNvPr>
          <p:cNvSpPr txBox="1"/>
          <p:nvPr/>
        </p:nvSpPr>
        <p:spPr>
          <a:xfrm>
            <a:off x="1900251" y="3382763"/>
            <a:ext cx="1575171" cy="369332"/>
          </a:xfrm>
          <a:prstGeom prst="rect">
            <a:avLst/>
          </a:prstGeom>
          <a:noFill/>
        </p:spPr>
        <p:txBody>
          <a:bodyPr wrap="square" rtlCol="0">
            <a:spAutoFit/>
          </a:bodyPr>
          <a:lstStyle/>
          <a:p>
            <a:r>
              <a:rPr lang="de-DE"/>
              <a:t>Reaktion </a:t>
            </a:r>
            <a:endParaRPr lang="de-DE" dirty="0"/>
          </a:p>
        </p:txBody>
      </p:sp>
    </p:spTree>
    <p:extLst>
      <p:ext uri="{BB962C8B-B14F-4D97-AF65-F5344CB8AC3E}">
        <p14:creationId xmlns:p14="http://schemas.microsoft.com/office/powerpoint/2010/main" val="202694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Verschlüsselung</a:t>
            </a:r>
            <a:r>
              <a:rPr lang="de-DE" sz="2000" dirty="0"/>
              <a:t>:</a:t>
            </a:r>
          </a:p>
          <a:p>
            <a:r>
              <a:rPr lang="de-DE" sz="2000" dirty="0"/>
              <a:t>Das Ziel der Verschlüsselung besteht darin, Daten in einer solchen Weise einer mathematischen Transformation zu unterziehen, dass es einem Unbefugten unmöglich ist, die Originaldaten aus den transformierten, verschlüsselten Daten zu rekonstruieren. </a:t>
            </a:r>
          </a:p>
          <a:p>
            <a:endParaRPr lang="de-DE" sz="2000" dirty="0"/>
          </a:p>
          <a:p>
            <a:r>
              <a:rPr lang="de-DE" sz="2000" dirty="0"/>
              <a:t>Damit die verschlüsselten Daten für ihren legitimen Nutzer dennoch verwendbar bleiben, muss es diesem aber möglich sein, durch Anwendung einer inversen Transformation aus ihnen wieder die Originaldaten zu generieren.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Verschlüsselung</a:t>
            </a:r>
            <a:endParaRPr lang="de-DE" dirty="0"/>
          </a:p>
        </p:txBody>
      </p:sp>
    </p:spTree>
    <p:extLst>
      <p:ext uri="{BB962C8B-B14F-4D97-AF65-F5344CB8AC3E}">
        <p14:creationId xmlns:p14="http://schemas.microsoft.com/office/powerpoint/2010/main" val="2402417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Ansprüche an das System:</a:t>
            </a:r>
          </a:p>
          <a:p>
            <a:pPr marL="285750" indent="-285750">
              <a:buFont typeface="Arial" panose="020B0604020202020204" pitchFamily="34" charset="0"/>
              <a:buChar char="•"/>
            </a:pPr>
            <a:r>
              <a:rPr lang="de-DE" sz="2000" dirty="0"/>
              <a:t>Früh genug reagieren</a:t>
            </a:r>
          </a:p>
          <a:p>
            <a:pPr marL="1028700" lvl="1">
              <a:buFont typeface="Arial" panose="020B0604020202020204" pitchFamily="34" charset="0"/>
              <a:buChar char="•"/>
            </a:pPr>
            <a:r>
              <a:rPr lang="de-DE" sz="1600" dirty="0"/>
              <a:t>Auch bei unbekannten Vorgängen</a:t>
            </a:r>
          </a:p>
          <a:p>
            <a:pPr marL="285750"/>
            <a:endParaRPr lang="de-DE" sz="1600" b="1"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Frühwarnsysteme – Angriffe erkennen </a:t>
            </a:r>
          </a:p>
        </p:txBody>
      </p:sp>
      <p:pic>
        <p:nvPicPr>
          <p:cNvPr id="14338" name="Picture 2">
            <a:extLst>
              <a:ext uri="{FF2B5EF4-FFF2-40B4-BE49-F238E27FC236}">
                <a16:creationId xmlns:a16="http://schemas.microsoft.com/office/drawing/2014/main" id="{70BA1172-701E-A0D5-C6B6-2CF1B650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185" y="1909696"/>
            <a:ext cx="4698815" cy="1783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3AA1CA5E-2B0A-B985-FA98-572D92697135}"/>
              </a:ext>
            </a:extLst>
          </p:cNvPr>
          <p:cNvSpPr txBox="1"/>
          <p:nvPr/>
        </p:nvSpPr>
        <p:spPr>
          <a:xfrm>
            <a:off x="140164" y="2140380"/>
            <a:ext cx="4805605" cy="1477328"/>
          </a:xfrm>
          <a:prstGeom prst="rect">
            <a:avLst/>
          </a:prstGeom>
          <a:noFill/>
        </p:spPr>
        <p:txBody>
          <a:bodyPr wrap="square" rtlCol="0">
            <a:spAutoFit/>
          </a:bodyPr>
          <a:lstStyle/>
          <a:p>
            <a:pPr marL="285750" indent="-285750">
              <a:buFont typeface="Arial" panose="020B0604020202020204" pitchFamily="34" charset="0"/>
              <a:buChar char="•"/>
            </a:pPr>
            <a:r>
              <a:rPr lang="de-DE" dirty="0"/>
              <a:t>Bildung eines Expertensystems</a:t>
            </a:r>
          </a:p>
          <a:p>
            <a:pPr marL="742950" lvl="1" indent="-285750">
              <a:buFont typeface="Arial" panose="020B0604020202020204" pitchFamily="34" charset="0"/>
              <a:buChar char="•"/>
            </a:pPr>
            <a:r>
              <a:rPr lang="de-DE" dirty="0"/>
              <a:t>Bessere Entscheidungsfindung</a:t>
            </a:r>
          </a:p>
          <a:p>
            <a:pPr marL="285750" indent="-285750">
              <a:buFont typeface="Arial" panose="020B0604020202020204" pitchFamily="34" charset="0"/>
              <a:buChar char="•"/>
            </a:pPr>
            <a:r>
              <a:rPr lang="de-DE" dirty="0"/>
              <a:t>Sammlung von Beweismitteln</a:t>
            </a:r>
          </a:p>
          <a:p>
            <a:pPr marL="742950" lvl="1" indent="-285750">
              <a:buFont typeface="Arial" panose="020B0604020202020204" pitchFamily="34" charset="0"/>
              <a:buChar char="•"/>
            </a:pPr>
            <a:r>
              <a:rPr lang="de-DE" dirty="0" err="1"/>
              <a:t>Matching</a:t>
            </a:r>
            <a:r>
              <a:rPr lang="de-DE" dirty="0"/>
              <a:t> zu bekannten Fällen </a:t>
            </a:r>
          </a:p>
          <a:p>
            <a:pPr lvl="2"/>
            <a:endParaRPr lang="de-DE" dirty="0"/>
          </a:p>
        </p:txBody>
      </p:sp>
      <p:sp>
        <p:nvSpPr>
          <p:cNvPr id="7" name="Pfeil: nach rechts 6">
            <a:extLst>
              <a:ext uri="{FF2B5EF4-FFF2-40B4-BE49-F238E27FC236}">
                <a16:creationId xmlns:a16="http://schemas.microsoft.com/office/drawing/2014/main" id="{36F6D570-4FE8-05DB-5B3D-F2081B35DD61}"/>
              </a:ext>
            </a:extLst>
          </p:cNvPr>
          <p:cNvSpPr/>
          <p:nvPr/>
        </p:nvSpPr>
        <p:spPr>
          <a:xfrm>
            <a:off x="1161355" y="3417004"/>
            <a:ext cx="607376" cy="300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8D7F0BA9-E52E-7AB5-3F27-13115A5D915D}"/>
              </a:ext>
            </a:extLst>
          </p:cNvPr>
          <p:cNvSpPr txBox="1"/>
          <p:nvPr/>
        </p:nvSpPr>
        <p:spPr>
          <a:xfrm>
            <a:off x="1900251" y="3382763"/>
            <a:ext cx="1575171" cy="369332"/>
          </a:xfrm>
          <a:prstGeom prst="rect">
            <a:avLst/>
          </a:prstGeom>
          <a:noFill/>
        </p:spPr>
        <p:txBody>
          <a:bodyPr wrap="square" rtlCol="0">
            <a:spAutoFit/>
          </a:bodyPr>
          <a:lstStyle/>
          <a:p>
            <a:r>
              <a:rPr lang="de-DE"/>
              <a:t>Reaktion </a:t>
            </a:r>
            <a:endParaRPr lang="de-DE" dirty="0"/>
          </a:p>
        </p:txBody>
      </p:sp>
      <p:sp>
        <p:nvSpPr>
          <p:cNvPr id="10" name="Textfeld 9">
            <a:extLst>
              <a:ext uri="{FF2B5EF4-FFF2-40B4-BE49-F238E27FC236}">
                <a16:creationId xmlns:a16="http://schemas.microsoft.com/office/drawing/2014/main" id="{52D36537-E83F-905B-E46E-66FDF991A621}"/>
              </a:ext>
            </a:extLst>
          </p:cNvPr>
          <p:cNvSpPr txBox="1"/>
          <p:nvPr/>
        </p:nvSpPr>
        <p:spPr>
          <a:xfrm>
            <a:off x="604038" y="3875539"/>
            <a:ext cx="4572000" cy="646331"/>
          </a:xfrm>
          <a:prstGeom prst="rect">
            <a:avLst/>
          </a:prstGeom>
          <a:noFill/>
        </p:spPr>
        <p:txBody>
          <a:bodyPr wrap="square">
            <a:spAutoFit/>
          </a:bodyPr>
          <a:lstStyle/>
          <a:p>
            <a:r>
              <a:rPr lang="de-DE" dirty="0"/>
              <a:t>Aktueller Status muss ständig verifiziert werden.</a:t>
            </a:r>
          </a:p>
        </p:txBody>
      </p:sp>
    </p:spTree>
    <p:extLst>
      <p:ext uri="{BB962C8B-B14F-4D97-AF65-F5344CB8AC3E}">
        <p14:creationId xmlns:p14="http://schemas.microsoft.com/office/powerpoint/2010/main" val="4114566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ackup Kopieren von einem vorhandenen Datenbestand">
            <a:extLst>
              <a:ext uri="{FF2B5EF4-FFF2-40B4-BE49-F238E27FC236}">
                <a16:creationId xmlns:a16="http://schemas.microsoft.com/office/drawing/2014/main" id="{301C46F8-BEEC-96A5-DE11-70B7B8D7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9" name="Rechteck 8">
            <a:extLst>
              <a:ext uri="{FF2B5EF4-FFF2-40B4-BE49-F238E27FC236}">
                <a16:creationId xmlns:a16="http://schemas.microsoft.com/office/drawing/2014/main" id="{8ADADFC5-CA35-B939-030F-977F3B2F227A}"/>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a:p>
            <a:pPr marL="285750"/>
            <a:endParaRPr lang="de-DE" sz="1600" b="1" dirty="0"/>
          </a:p>
          <a:p>
            <a:pPr marL="285750"/>
            <a:r>
              <a:rPr lang="de-DE" sz="1600" dirty="0"/>
              <a:t>Fall von Datenverlust: Rückkopieren der Sicherung auf das Kernlaufwerk.</a:t>
            </a:r>
          </a:p>
          <a:p>
            <a:pPr marL="285750"/>
            <a:r>
              <a:rPr lang="de-DE" sz="1600" dirty="0"/>
              <a:t>Prozessname: </a:t>
            </a:r>
            <a:r>
              <a:rPr lang="de-DE" sz="1600" b="1" dirty="0"/>
              <a:t>Recovery</a:t>
            </a:r>
          </a:p>
        </p:txBody>
      </p:sp>
    </p:spTree>
    <p:extLst>
      <p:ext uri="{BB962C8B-B14F-4D97-AF65-F5344CB8AC3E}">
        <p14:creationId xmlns:p14="http://schemas.microsoft.com/office/powerpoint/2010/main" val="1863439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a:p>
            <a:pPr marL="285750"/>
            <a:endParaRPr lang="de-DE" sz="1600" b="1" dirty="0"/>
          </a:p>
          <a:p>
            <a:pPr marL="285750"/>
            <a:r>
              <a:rPr lang="de-DE" sz="1600" dirty="0"/>
              <a:t>Fall von Datenverlust: Rückkopieren der Sicherung auf das Kernlaufwerk.</a:t>
            </a:r>
          </a:p>
          <a:p>
            <a:pPr marL="285750"/>
            <a:r>
              <a:rPr lang="de-DE" sz="1600" dirty="0"/>
              <a:t>Prozessname: </a:t>
            </a:r>
            <a:r>
              <a:rPr lang="de-DE" sz="1600" b="1" dirty="0"/>
              <a:t>Recovery</a:t>
            </a:r>
          </a:p>
          <a:p>
            <a:pPr marL="285750"/>
            <a:endParaRPr lang="de-DE" sz="1600" b="1" dirty="0"/>
          </a:p>
          <a:p>
            <a:pPr marL="285750"/>
            <a:r>
              <a:rPr lang="de-DE" sz="1600" dirty="0"/>
              <a:t>Regelmäßige Tests sind empfohlen um sicherzustellen, dass die Prozesse funktionieren.</a:t>
            </a:r>
            <a:r>
              <a:rPr lang="de-DE" sz="1600" b="1" dirty="0"/>
              <a:t> </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Tree>
    <p:extLst>
      <p:ext uri="{BB962C8B-B14F-4D97-AF65-F5344CB8AC3E}">
        <p14:creationId xmlns:p14="http://schemas.microsoft.com/office/powerpoint/2010/main" val="135120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a:p>
            <a:pPr marL="285750"/>
            <a:endParaRPr lang="de-DE" sz="1600" b="1" dirty="0"/>
          </a:p>
          <a:p>
            <a:pPr marL="285750"/>
            <a:endParaRPr lang="de-DE" sz="1600" b="1" dirty="0"/>
          </a:p>
          <a:p>
            <a:pPr marL="285750"/>
            <a:r>
              <a:rPr lang="de-DE" sz="2000" b="1" dirty="0"/>
              <a:t>Endgültigen Verlust </a:t>
            </a:r>
            <a:r>
              <a:rPr lang="de-DE" sz="2000" dirty="0"/>
              <a:t>des </a:t>
            </a:r>
            <a:r>
              <a:rPr lang="de-DE" sz="2000" b="1" dirty="0"/>
              <a:t>Datenbestands</a:t>
            </a:r>
            <a:r>
              <a:rPr lang="de-DE" sz="2000" dirty="0"/>
              <a:t> durch </a:t>
            </a:r>
            <a:r>
              <a:rPr lang="de-DE" sz="2000" b="1" dirty="0"/>
              <a:t>Software- oder Hardwareausfälle</a:t>
            </a:r>
            <a:r>
              <a:rPr lang="de-DE" sz="2000" dirty="0"/>
              <a:t>, Angriffe mittels </a:t>
            </a:r>
            <a:r>
              <a:rPr lang="de-DE" sz="2000" b="1" dirty="0"/>
              <a:t>Ransomware</a:t>
            </a:r>
            <a:r>
              <a:rPr lang="de-DE" sz="2000" dirty="0"/>
              <a:t>, </a:t>
            </a:r>
            <a:r>
              <a:rPr lang="de-DE" sz="2000" b="1" dirty="0"/>
              <a:t>Naturkatastrophen</a:t>
            </a:r>
            <a:r>
              <a:rPr lang="de-DE" sz="2000" dirty="0"/>
              <a:t>, Diebstahl oder aktiver Sabotage zu schützen.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Tree>
    <p:extLst>
      <p:ext uri="{BB962C8B-B14F-4D97-AF65-F5344CB8AC3E}">
        <p14:creationId xmlns:p14="http://schemas.microsoft.com/office/powerpoint/2010/main" val="3687762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pic>
        <p:nvPicPr>
          <p:cNvPr id="4" name="Shouting in the Datacenter">
            <a:hlinkClick r:id="" action="ppaction://media"/>
            <a:extLst>
              <a:ext uri="{FF2B5EF4-FFF2-40B4-BE49-F238E27FC236}">
                <a16:creationId xmlns:a16="http://schemas.microsoft.com/office/drawing/2014/main" id="{D1D5E94C-5607-C528-5220-E834F4AD38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4086" y="2132187"/>
            <a:ext cx="2818675" cy="2114006"/>
          </a:xfrm>
          <a:prstGeom prst="rect">
            <a:avLst/>
          </a:prstGeom>
        </p:spPr>
      </p:pic>
    </p:spTree>
    <p:extLst>
      <p:ext uri="{BB962C8B-B14F-4D97-AF65-F5344CB8AC3E}">
        <p14:creationId xmlns:p14="http://schemas.microsoft.com/office/powerpoint/2010/main" val="71009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pic>
        <p:nvPicPr>
          <p:cNvPr id="16" name="Grafik 15">
            <a:extLst>
              <a:ext uri="{FF2B5EF4-FFF2-40B4-BE49-F238E27FC236}">
                <a16:creationId xmlns:a16="http://schemas.microsoft.com/office/drawing/2014/main" id="{8C7CB30D-3311-BF99-3D37-826CEFF66511}"/>
              </a:ext>
            </a:extLst>
          </p:cNvPr>
          <p:cNvPicPr>
            <a:picLocks noChangeAspect="1"/>
          </p:cNvPicPr>
          <p:nvPr/>
        </p:nvPicPr>
        <p:blipFill>
          <a:blip r:embed="rId3"/>
          <a:stretch>
            <a:fillRect/>
          </a:stretch>
        </p:blipFill>
        <p:spPr>
          <a:xfrm>
            <a:off x="1434086" y="2128257"/>
            <a:ext cx="2874678" cy="2147432"/>
          </a:xfrm>
          <a:prstGeom prst="rect">
            <a:avLst/>
          </a:prstGeom>
        </p:spPr>
      </p:pic>
    </p:spTree>
    <p:extLst>
      <p:ext uri="{BB962C8B-B14F-4D97-AF65-F5344CB8AC3E}">
        <p14:creationId xmlns:p14="http://schemas.microsoft.com/office/powerpoint/2010/main" val="856764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spTree>
    <p:extLst>
      <p:ext uri="{BB962C8B-B14F-4D97-AF65-F5344CB8AC3E}">
        <p14:creationId xmlns:p14="http://schemas.microsoft.com/office/powerpoint/2010/main" val="2089380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sp>
        <p:nvSpPr>
          <p:cNvPr id="7" name="Textfeld 6">
            <a:extLst>
              <a:ext uri="{FF2B5EF4-FFF2-40B4-BE49-F238E27FC236}">
                <a16:creationId xmlns:a16="http://schemas.microsoft.com/office/drawing/2014/main" id="{42D6E1A2-DE4C-D3B0-8337-D3E11CC51E37}"/>
              </a:ext>
            </a:extLst>
          </p:cNvPr>
          <p:cNvSpPr txBox="1"/>
          <p:nvPr/>
        </p:nvSpPr>
        <p:spPr>
          <a:xfrm>
            <a:off x="522846" y="3537077"/>
            <a:ext cx="4793672" cy="584775"/>
          </a:xfrm>
          <a:prstGeom prst="rect">
            <a:avLst/>
          </a:prstGeom>
          <a:noFill/>
        </p:spPr>
        <p:txBody>
          <a:bodyPr wrap="square">
            <a:spAutoFit/>
          </a:bodyPr>
          <a:lstStyle/>
          <a:p>
            <a:r>
              <a:rPr lang="de-DE" sz="1600" dirty="0"/>
              <a:t>Externe Festplatte, USB-Stick, DVDs/CDs, aber auch Tapes (Bänder)</a:t>
            </a:r>
          </a:p>
        </p:txBody>
      </p:sp>
    </p:spTree>
    <p:extLst>
      <p:ext uri="{BB962C8B-B14F-4D97-AF65-F5344CB8AC3E}">
        <p14:creationId xmlns:p14="http://schemas.microsoft.com/office/powerpoint/2010/main" val="2221204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sp>
        <p:nvSpPr>
          <p:cNvPr id="7" name="Textfeld 6">
            <a:extLst>
              <a:ext uri="{FF2B5EF4-FFF2-40B4-BE49-F238E27FC236}">
                <a16:creationId xmlns:a16="http://schemas.microsoft.com/office/drawing/2014/main" id="{42D6E1A2-DE4C-D3B0-8337-D3E11CC51E37}"/>
              </a:ext>
            </a:extLst>
          </p:cNvPr>
          <p:cNvSpPr txBox="1"/>
          <p:nvPr/>
        </p:nvSpPr>
        <p:spPr>
          <a:xfrm>
            <a:off x="522846" y="3537077"/>
            <a:ext cx="4793672" cy="584775"/>
          </a:xfrm>
          <a:prstGeom prst="rect">
            <a:avLst/>
          </a:prstGeom>
          <a:noFill/>
        </p:spPr>
        <p:txBody>
          <a:bodyPr wrap="square">
            <a:spAutoFit/>
          </a:bodyPr>
          <a:lstStyle/>
          <a:p>
            <a:r>
              <a:rPr lang="de-DE" sz="1600" dirty="0"/>
              <a:t>Externe Festplatte, USB-Stick, DVDs/CDs, aber auch Tapes (Bänder)</a:t>
            </a:r>
          </a:p>
        </p:txBody>
      </p:sp>
      <p:sp>
        <p:nvSpPr>
          <p:cNvPr id="4" name="Textfeld 3">
            <a:extLst>
              <a:ext uri="{FF2B5EF4-FFF2-40B4-BE49-F238E27FC236}">
                <a16:creationId xmlns:a16="http://schemas.microsoft.com/office/drawing/2014/main" id="{28B81C66-8CE4-ED80-A831-F0E1324F1347}"/>
              </a:ext>
            </a:extLst>
          </p:cNvPr>
          <p:cNvSpPr txBox="1"/>
          <p:nvPr/>
        </p:nvSpPr>
        <p:spPr>
          <a:xfrm>
            <a:off x="3078225" y="4198115"/>
            <a:ext cx="5379975" cy="646331"/>
          </a:xfrm>
          <a:prstGeom prst="rect">
            <a:avLst/>
          </a:prstGeom>
          <a:noFill/>
        </p:spPr>
        <p:txBody>
          <a:bodyPr wrap="square" rtlCol="0">
            <a:spAutoFit/>
          </a:bodyPr>
          <a:lstStyle/>
          <a:p>
            <a:r>
              <a:rPr lang="de-DE" b="1" dirty="0" err="1"/>
              <a:t>Immutable</a:t>
            </a:r>
            <a:r>
              <a:rPr lang="de-DE" b="1" dirty="0"/>
              <a:t> Backup</a:t>
            </a:r>
          </a:p>
          <a:p>
            <a:r>
              <a:rPr lang="de-DE" dirty="0"/>
              <a:t>Nicht ständig an das System angeschlossen.</a:t>
            </a:r>
          </a:p>
        </p:txBody>
      </p:sp>
    </p:spTree>
    <p:extLst>
      <p:ext uri="{BB962C8B-B14F-4D97-AF65-F5344CB8AC3E}">
        <p14:creationId xmlns:p14="http://schemas.microsoft.com/office/powerpoint/2010/main" val="1586321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59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pic>
        <p:nvPicPr>
          <p:cNvPr id="18434" name="Picture 2" descr="datenschutz.rlp.de | Cloud Speicher sicher nutzen |">
            <a:extLst>
              <a:ext uri="{FF2B5EF4-FFF2-40B4-BE49-F238E27FC236}">
                <a16:creationId xmlns:a16="http://schemas.microsoft.com/office/drawing/2014/main" id="{5C61FBA6-D2EE-E42A-2C49-24BE63EA2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001" y="3451169"/>
            <a:ext cx="1908066" cy="113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D9E70CF9-EBC8-72E7-6099-38F00831FEDA}"/>
              </a:ext>
            </a:extLst>
          </p:cNvPr>
          <p:cNvSpPr txBox="1"/>
          <p:nvPr/>
        </p:nvSpPr>
        <p:spPr>
          <a:xfrm>
            <a:off x="1306173" y="3698456"/>
            <a:ext cx="2058346" cy="369332"/>
          </a:xfrm>
          <a:prstGeom prst="rect">
            <a:avLst/>
          </a:prstGeom>
          <a:noFill/>
        </p:spPr>
        <p:txBody>
          <a:bodyPr wrap="square" rtlCol="0">
            <a:spAutoFit/>
          </a:bodyPr>
          <a:lstStyle/>
          <a:p>
            <a:r>
              <a:rPr lang="de-DE" b="1" dirty="0"/>
              <a:t>Cloud-Storage</a:t>
            </a:r>
          </a:p>
        </p:txBody>
      </p:sp>
    </p:spTree>
    <p:extLst>
      <p:ext uri="{BB962C8B-B14F-4D97-AF65-F5344CB8AC3E}">
        <p14:creationId xmlns:p14="http://schemas.microsoft.com/office/powerpoint/2010/main" val="330810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Verschlüsselung</a:t>
            </a:r>
            <a:r>
              <a:rPr lang="de-DE" sz="2000" dirty="0"/>
              <a:t>:</a:t>
            </a:r>
          </a:p>
          <a:p>
            <a:r>
              <a:rPr lang="de-DE" sz="2000" dirty="0"/>
              <a:t>Das Ziel der Verschlüsselung besteht darin, Daten in einer solchen Weise einer mathematischen Transformation zu unterziehen, dass es einem Unbefugten unmöglich ist, die Originaldaten aus den transformierten, verschlüsselten Daten zu rekonstruieren. </a:t>
            </a:r>
          </a:p>
          <a:p>
            <a:endParaRPr lang="de-DE" sz="20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Verschlüsselung</a:t>
            </a:r>
            <a:endParaRPr lang="de-DE" dirty="0"/>
          </a:p>
        </p:txBody>
      </p:sp>
      <p:pic>
        <p:nvPicPr>
          <p:cNvPr id="2050" name="Picture 2">
            <a:extLst>
              <a:ext uri="{FF2B5EF4-FFF2-40B4-BE49-F238E27FC236}">
                <a16:creationId xmlns:a16="http://schemas.microsoft.com/office/drawing/2014/main" id="{CBFDE925-FE9C-DEDE-B9D4-1292F0E9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2162"/>
            <a:ext cx="9144000" cy="76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09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ackup Kopieren von einem vorhandenen Datenbestand">
            <a:extLst>
              <a:ext uri="{FF2B5EF4-FFF2-40B4-BE49-F238E27FC236}">
                <a16:creationId xmlns:a16="http://schemas.microsoft.com/office/drawing/2014/main" id="{D6B1B3FC-EC99-F1A9-9523-EA8908829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419" y="971747"/>
            <a:ext cx="2857500" cy="337185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2AF7982B-1D44-F0BD-D640-E556BE13B122}"/>
              </a:ext>
            </a:extLst>
          </p:cNvPr>
          <p:cNvSpPr/>
          <p:nvPr/>
        </p:nvSpPr>
        <p:spPr>
          <a:xfrm>
            <a:off x="5619777" y="799903"/>
            <a:ext cx="3179618" cy="3746053"/>
          </a:xfrm>
          <a:prstGeom prst="rect">
            <a:avLst/>
          </a:prstGeom>
          <a:solidFill>
            <a:schemeClr val="lt1">
              <a:alpha val="7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60</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11" name="Textfeld 10">
            <a:extLst>
              <a:ext uri="{FF2B5EF4-FFF2-40B4-BE49-F238E27FC236}">
                <a16:creationId xmlns:a16="http://schemas.microsoft.com/office/drawing/2014/main" id="{6BF50CE8-8E74-B16B-4CC7-EB0F7D8ADCB1}"/>
              </a:ext>
            </a:extLst>
          </p:cNvPr>
          <p:cNvSpPr txBox="1"/>
          <p:nvPr/>
        </p:nvSpPr>
        <p:spPr>
          <a:xfrm>
            <a:off x="5013259" y="2657672"/>
            <a:ext cx="4572000" cy="923330"/>
          </a:xfrm>
          <a:prstGeom prst="rect">
            <a:avLst/>
          </a:prstGeom>
          <a:noFill/>
        </p:spPr>
        <p:txBody>
          <a:bodyPr wrap="square">
            <a:spAutoFit/>
          </a:bodyPr>
          <a:lstStyle/>
          <a:p>
            <a:r>
              <a:rPr lang="de-DE" dirty="0"/>
              <a:t>Der Verlust von Datenbeständen verursacht in der Regel einen hohen </a:t>
            </a:r>
            <a:r>
              <a:rPr lang="de-DE" b="1" dirty="0"/>
              <a:t>finanziellen Schaden</a:t>
            </a:r>
            <a:r>
              <a:rPr lang="de-DE" dirty="0"/>
              <a:t>.</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pic>
        <p:nvPicPr>
          <p:cNvPr id="18434" name="Picture 2" descr="datenschutz.rlp.de | Cloud Speicher sicher nutzen |">
            <a:extLst>
              <a:ext uri="{FF2B5EF4-FFF2-40B4-BE49-F238E27FC236}">
                <a16:creationId xmlns:a16="http://schemas.microsoft.com/office/drawing/2014/main" id="{5C61FBA6-D2EE-E42A-2C49-24BE63EA2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001" y="3451169"/>
            <a:ext cx="1908066" cy="113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D9E70CF9-EBC8-72E7-6099-38F00831FEDA}"/>
              </a:ext>
            </a:extLst>
          </p:cNvPr>
          <p:cNvSpPr txBox="1"/>
          <p:nvPr/>
        </p:nvSpPr>
        <p:spPr>
          <a:xfrm>
            <a:off x="1306173" y="3698456"/>
            <a:ext cx="2058346" cy="369332"/>
          </a:xfrm>
          <a:prstGeom prst="rect">
            <a:avLst/>
          </a:prstGeom>
          <a:noFill/>
        </p:spPr>
        <p:txBody>
          <a:bodyPr wrap="square" rtlCol="0">
            <a:spAutoFit/>
          </a:bodyPr>
          <a:lstStyle/>
          <a:p>
            <a:r>
              <a:rPr lang="de-DE" b="1" dirty="0"/>
              <a:t>Cloud-Storage</a:t>
            </a:r>
          </a:p>
        </p:txBody>
      </p:sp>
      <p:sp>
        <p:nvSpPr>
          <p:cNvPr id="4" name="Textfeld 3">
            <a:extLst>
              <a:ext uri="{FF2B5EF4-FFF2-40B4-BE49-F238E27FC236}">
                <a16:creationId xmlns:a16="http://schemas.microsoft.com/office/drawing/2014/main" id="{627A1AA2-7F13-6BFB-46A3-47256DD183A9}"/>
              </a:ext>
            </a:extLst>
          </p:cNvPr>
          <p:cNvSpPr txBox="1"/>
          <p:nvPr/>
        </p:nvSpPr>
        <p:spPr>
          <a:xfrm>
            <a:off x="4936269" y="3917916"/>
            <a:ext cx="3373392" cy="646331"/>
          </a:xfrm>
          <a:prstGeom prst="rect">
            <a:avLst/>
          </a:prstGeom>
          <a:noFill/>
        </p:spPr>
        <p:txBody>
          <a:bodyPr wrap="square" rtlCol="0">
            <a:spAutoFit/>
          </a:bodyPr>
          <a:lstStyle/>
          <a:p>
            <a:r>
              <a:rPr lang="de-DE" dirty="0"/>
              <a:t>Was ist mit dem Datenschutz?</a:t>
            </a:r>
          </a:p>
          <a:p>
            <a:r>
              <a:rPr lang="de-DE" dirty="0"/>
              <a:t>Wo liegen die Daten?</a:t>
            </a:r>
          </a:p>
        </p:txBody>
      </p:sp>
    </p:spTree>
    <p:extLst>
      <p:ext uri="{BB962C8B-B14F-4D97-AF65-F5344CB8AC3E}">
        <p14:creationId xmlns:p14="http://schemas.microsoft.com/office/powerpoint/2010/main" val="4284797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61</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pic>
        <p:nvPicPr>
          <p:cNvPr id="18434" name="Picture 2" descr="datenschutz.rlp.de | Cloud Speicher sicher nutzen |">
            <a:extLst>
              <a:ext uri="{FF2B5EF4-FFF2-40B4-BE49-F238E27FC236}">
                <a16:creationId xmlns:a16="http://schemas.microsoft.com/office/drawing/2014/main" id="{5C61FBA6-D2EE-E42A-2C49-24BE63EA2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001" y="3451169"/>
            <a:ext cx="1908066" cy="113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D9E70CF9-EBC8-72E7-6099-38F00831FEDA}"/>
              </a:ext>
            </a:extLst>
          </p:cNvPr>
          <p:cNvSpPr txBox="1"/>
          <p:nvPr/>
        </p:nvSpPr>
        <p:spPr>
          <a:xfrm>
            <a:off x="1306173" y="3698456"/>
            <a:ext cx="2058346" cy="369332"/>
          </a:xfrm>
          <a:prstGeom prst="rect">
            <a:avLst/>
          </a:prstGeom>
          <a:noFill/>
        </p:spPr>
        <p:txBody>
          <a:bodyPr wrap="square" rtlCol="0">
            <a:spAutoFit/>
          </a:bodyPr>
          <a:lstStyle/>
          <a:p>
            <a:r>
              <a:rPr lang="de-DE" b="1" dirty="0"/>
              <a:t>Cloud-Storage</a:t>
            </a:r>
          </a:p>
        </p:txBody>
      </p:sp>
      <p:sp>
        <p:nvSpPr>
          <p:cNvPr id="4" name="Textfeld 3">
            <a:extLst>
              <a:ext uri="{FF2B5EF4-FFF2-40B4-BE49-F238E27FC236}">
                <a16:creationId xmlns:a16="http://schemas.microsoft.com/office/drawing/2014/main" id="{627A1AA2-7F13-6BFB-46A3-47256DD183A9}"/>
              </a:ext>
            </a:extLst>
          </p:cNvPr>
          <p:cNvSpPr txBox="1"/>
          <p:nvPr/>
        </p:nvSpPr>
        <p:spPr>
          <a:xfrm>
            <a:off x="4936269" y="3917916"/>
            <a:ext cx="3373392" cy="646331"/>
          </a:xfrm>
          <a:prstGeom prst="rect">
            <a:avLst/>
          </a:prstGeom>
          <a:noFill/>
        </p:spPr>
        <p:txBody>
          <a:bodyPr wrap="square" rtlCol="0">
            <a:spAutoFit/>
          </a:bodyPr>
          <a:lstStyle/>
          <a:p>
            <a:r>
              <a:rPr lang="de-DE" dirty="0"/>
              <a:t>Was ist mit dem Datenschutz?</a:t>
            </a:r>
          </a:p>
          <a:p>
            <a:r>
              <a:rPr lang="de-DE" dirty="0"/>
              <a:t>Wo liegen die Daten?</a:t>
            </a:r>
          </a:p>
        </p:txBody>
      </p:sp>
      <p:pic>
        <p:nvPicPr>
          <p:cNvPr id="20482" name="Picture 2" descr="Was ist eigentlich sciebo? • IT Center Blog">
            <a:extLst>
              <a:ext uri="{FF2B5EF4-FFF2-40B4-BE49-F238E27FC236}">
                <a16:creationId xmlns:a16="http://schemas.microsoft.com/office/drawing/2014/main" id="{E12AF0D2-B308-B5D1-ABA5-8847BEFE3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237" y="2438400"/>
            <a:ext cx="3364519" cy="102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743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endParaRPr lang="de-DE" sz="1600" dirty="0"/>
          </a:p>
          <a:p>
            <a:pPr marL="285750"/>
            <a:r>
              <a:rPr lang="de-DE" sz="1600" dirty="0"/>
              <a:t>Erstellung von Sicherheitskopien auf externe Speichermedien.</a:t>
            </a:r>
            <a:r>
              <a:rPr lang="de-DE" sz="1600" b="1" dirty="0"/>
              <a:t> Datensicherung </a:t>
            </a:r>
            <a:r>
              <a:rPr lang="de-DE" sz="1600" dirty="0"/>
              <a:t>oder</a:t>
            </a:r>
            <a:r>
              <a:rPr lang="de-DE" sz="1600" b="1" dirty="0"/>
              <a:t> Backup.</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62</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9" name="Textfeld 8">
            <a:extLst>
              <a:ext uri="{FF2B5EF4-FFF2-40B4-BE49-F238E27FC236}">
                <a16:creationId xmlns:a16="http://schemas.microsoft.com/office/drawing/2014/main" id="{22C9C4B5-78B9-776D-38E7-F688694ADFA1}"/>
              </a:ext>
            </a:extLst>
          </p:cNvPr>
          <p:cNvSpPr txBox="1"/>
          <p:nvPr/>
        </p:nvSpPr>
        <p:spPr>
          <a:xfrm>
            <a:off x="762000" y="2438400"/>
            <a:ext cx="3089564" cy="646331"/>
          </a:xfrm>
          <a:prstGeom prst="rect">
            <a:avLst/>
          </a:prstGeom>
          <a:noFill/>
        </p:spPr>
        <p:txBody>
          <a:bodyPr wrap="square" rtlCol="0">
            <a:spAutoFit/>
          </a:bodyPr>
          <a:lstStyle/>
          <a:p>
            <a:r>
              <a:rPr lang="de-DE" dirty="0"/>
              <a:t>Welches Speichermedium sollte verwendet werden?</a:t>
            </a:r>
          </a:p>
        </p:txBody>
      </p:sp>
      <p:pic>
        <p:nvPicPr>
          <p:cNvPr id="18434" name="Picture 2" descr="datenschutz.rlp.de | Cloud Speicher sicher nutzen |">
            <a:extLst>
              <a:ext uri="{FF2B5EF4-FFF2-40B4-BE49-F238E27FC236}">
                <a16:creationId xmlns:a16="http://schemas.microsoft.com/office/drawing/2014/main" id="{5C61FBA6-D2EE-E42A-2C49-24BE63EA2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001" y="3451169"/>
            <a:ext cx="1908066" cy="1135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D9E70CF9-EBC8-72E7-6099-38F00831FEDA}"/>
              </a:ext>
            </a:extLst>
          </p:cNvPr>
          <p:cNvSpPr txBox="1"/>
          <p:nvPr/>
        </p:nvSpPr>
        <p:spPr>
          <a:xfrm>
            <a:off x="1306173" y="3698456"/>
            <a:ext cx="2058346" cy="369332"/>
          </a:xfrm>
          <a:prstGeom prst="rect">
            <a:avLst/>
          </a:prstGeom>
          <a:noFill/>
        </p:spPr>
        <p:txBody>
          <a:bodyPr wrap="square" rtlCol="0">
            <a:spAutoFit/>
          </a:bodyPr>
          <a:lstStyle/>
          <a:p>
            <a:r>
              <a:rPr lang="de-DE" b="1" dirty="0"/>
              <a:t>Cloud-Storage</a:t>
            </a:r>
          </a:p>
        </p:txBody>
      </p:sp>
      <p:sp>
        <p:nvSpPr>
          <p:cNvPr id="4" name="Textfeld 3">
            <a:extLst>
              <a:ext uri="{FF2B5EF4-FFF2-40B4-BE49-F238E27FC236}">
                <a16:creationId xmlns:a16="http://schemas.microsoft.com/office/drawing/2014/main" id="{627A1AA2-7F13-6BFB-46A3-47256DD183A9}"/>
              </a:ext>
            </a:extLst>
          </p:cNvPr>
          <p:cNvSpPr txBox="1"/>
          <p:nvPr/>
        </p:nvSpPr>
        <p:spPr>
          <a:xfrm>
            <a:off x="4936269" y="3917916"/>
            <a:ext cx="3373392" cy="646331"/>
          </a:xfrm>
          <a:prstGeom prst="rect">
            <a:avLst/>
          </a:prstGeom>
          <a:noFill/>
        </p:spPr>
        <p:txBody>
          <a:bodyPr wrap="square" rtlCol="0">
            <a:spAutoFit/>
          </a:bodyPr>
          <a:lstStyle/>
          <a:p>
            <a:r>
              <a:rPr lang="de-DE" dirty="0"/>
              <a:t>Was ist mit dem Datenschutz?</a:t>
            </a:r>
          </a:p>
          <a:p>
            <a:r>
              <a:rPr lang="de-DE" dirty="0"/>
              <a:t>Wo liegen die Daten?</a:t>
            </a:r>
          </a:p>
        </p:txBody>
      </p:sp>
      <p:pic>
        <p:nvPicPr>
          <p:cNvPr id="20482" name="Picture 2" descr="Was ist eigentlich sciebo? • IT Center Blog">
            <a:extLst>
              <a:ext uri="{FF2B5EF4-FFF2-40B4-BE49-F238E27FC236}">
                <a16:creationId xmlns:a16="http://schemas.microsoft.com/office/drawing/2014/main" id="{E12AF0D2-B308-B5D1-ABA5-8847BEFE3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237" y="2438400"/>
            <a:ext cx="3364519" cy="102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993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p>
          <a:p>
            <a:r>
              <a:rPr lang="de-DE" sz="1600" b="1" dirty="0"/>
              <a:t>Vollständige Backups</a:t>
            </a:r>
          </a:p>
          <a:p>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63</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pic>
        <p:nvPicPr>
          <p:cNvPr id="21506" name="Picture 2" descr="Festplatte Symbol">
            <a:extLst>
              <a:ext uri="{FF2B5EF4-FFF2-40B4-BE49-F238E27FC236}">
                <a16:creationId xmlns:a16="http://schemas.microsoft.com/office/drawing/2014/main" id="{EB1AECEB-9676-EA63-09FC-3C090CE9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188" y="1537854"/>
            <a:ext cx="977767" cy="118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86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B6CE18F-8748-74C0-A77B-4B55894BB6A2}"/>
              </a:ext>
            </a:extLst>
          </p:cNvPr>
          <p:cNvSpPr/>
          <p:nvPr/>
        </p:nvSpPr>
        <p:spPr>
          <a:xfrm>
            <a:off x="4280188" y="1537854"/>
            <a:ext cx="977767" cy="11862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p>
          <a:p>
            <a:r>
              <a:rPr lang="de-DE" sz="1600" b="1" dirty="0"/>
              <a:t>Vollständige Backups</a:t>
            </a:r>
          </a:p>
          <a:p>
            <a:endParaRPr lang="de-DE" sz="1600" b="1" dirty="0"/>
          </a:p>
          <a:p>
            <a:r>
              <a:rPr lang="de-DE" sz="1600" dirty="0"/>
              <a:t>Vollständiges Abbild der Daten.</a:t>
            </a:r>
          </a:p>
          <a:p>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64</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pic>
        <p:nvPicPr>
          <p:cNvPr id="21506" name="Picture 2" descr="Festplatte Symbol">
            <a:extLst>
              <a:ext uri="{FF2B5EF4-FFF2-40B4-BE49-F238E27FC236}">
                <a16:creationId xmlns:a16="http://schemas.microsoft.com/office/drawing/2014/main" id="{EB1AECEB-9676-EA63-09FC-3C090CE9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188" y="1537854"/>
            <a:ext cx="977767" cy="118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27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p>
          <a:p>
            <a:r>
              <a:rPr lang="de-DE" sz="1600" b="1" dirty="0"/>
              <a:t>Inkrementelle Backups</a:t>
            </a:r>
          </a:p>
          <a:p>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65</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pic>
        <p:nvPicPr>
          <p:cNvPr id="21506" name="Picture 2" descr="Festplatte Symbol">
            <a:extLst>
              <a:ext uri="{FF2B5EF4-FFF2-40B4-BE49-F238E27FC236}">
                <a16:creationId xmlns:a16="http://schemas.microsoft.com/office/drawing/2014/main" id="{EB1AECEB-9676-EA63-09FC-3C090CE9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934" y="2258290"/>
            <a:ext cx="977767" cy="118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77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44CF2C8-A9C8-F83B-8634-88935D2D6ECB}"/>
              </a:ext>
            </a:extLst>
          </p:cNvPr>
          <p:cNvSpPr/>
          <p:nvPr/>
        </p:nvSpPr>
        <p:spPr>
          <a:xfrm>
            <a:off x="1446934" y="2673927"/>
            <a:ext cx="977767" cy="360218"/>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2"/>
              </a:solidFill>
            </a:endParaRPr>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p>
          <a:p>
            <a:r>
              <a:rPr lang="de-DE" sz="1600" b="1" dirty="0"/>
              <a:t>Inkrementelle Backups</a:t>
            </a:r>
          </a:p>
          <a:p>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66</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pic>
        <p:nvPicPr>
          <p:cNvPr id="21506" name="Picture 2" descr="Festplatte Symbol">
            <a:extLst>
              <a:ext uri="{FF2B5EF4-FFF2-40B4-BE49-F238E27FC236}">
                <a16:creationId xmlns:a16="http://schemas.microsoft.com/office/drawing/2014/main" id="{EB1AECEB-9676-EA63-09FC-3C090CE9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934" y="2258290"/>
            <a:ext cx="977767" cy="118629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CD2A28D7-F668-3DB6-341C-D450BD955D03}"/>
              </a:ext>
            </a:extLst>
          </p:cNvPr>
          <p:cNvSpPr txBox="1"/>
          <p:nvPr/>
        </p:nvSpPr>
        <p:spPr>
          <a:xfrm>
            <a:off x="2576945" y="2528271"/>
            <a:ext cx="4689764" cy="646331"/>
          </a:xfrm>
          <a:prstGeom prst="rect">
            <a:avLst/>
          </a:prstGeom>
          <a:noFill/>
        </p:spPr>
        <p:txBody>
          <a:bodyPr wrap="square" rtlCol="0">
            <a:spAutoFit/>
          </a:bodyPr>
          <a:lstStyle/>
          <a:p>
            <a:r>
              <a:rPr lang="de-DE" dirty="0"/>
              <a:t>Dieser Bereich hat sich nach dem letzten Backup geändert.</a:t>
            </a:r>
          </a:p>
        </p:txBody>
      </p:sp>
    </p:spTree>
    <p:extLst>
      <p:ext uri="{BB962C8B-B14F-4D97-AF65-F5344CB8AC3E}">
        <p14:creationId xmlns:p14="http://schemas.microsoft.com/office/powerpoint/2010/main" val="89537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BAE6C88-FEE2-036A-5974-4DB32F07049F}"/>
              </a:ext>
            </a:extLst>
          </p:cNvPr>
          <p:cNvSpPr/>
          <p:nvPr/>
        </p:nvSpPr>
        <p:spPr>
          <a:xfrm>
            <a:off x="1446934" y="2258288"/>
            <a:ext cx="977767" cy="11862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Definition: </a:t>
            </a:r>
          </a:p>
          <a:p>
            <a:r>
              <a:rPr lang="de-DE" sz="1600" b="1" dirty="0"/>
              <a:t>Inkrementelle Backups</a:t>
            </a:r>
          </a:p>
          <a:p>
            <a:endParaRPr lang="de-DE" sz="1600" dirty="0"/>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67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Backup </a:t>
            </a:r>
          </a:p>
        </p:txBody>
      </p:sp>
      <p:sp>
        <p:nvSpPr>
          <p:cNvPr id="4" name="Rechteck 3">
            <a:extLst>
              <a:ext uri="{FF2B5EF4-FFF2-40B4-BE49-F238E27FC236}">
                <a16:creationId xmlns:a16="http://schemas.microsoft.com/office/drawing/2014/main" id="{244CF2C8-A9C8-F83B-8634-88935D2D6ECB}"/>
              </a:ext>
            </a:extLst>
          </p:cNvPr>
          <p:cNvSpPr/>
          <p:nvPr/>
        </p:nvSpPr>
        <p:spPr>
          <a:xfrm>
            <a:off x="1446934" y="2673927"/>
            <a:ext cx="977767" cy="360218"/>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2"/>
              </a:solidFill>
            </a:endParaRPr>
          </a:p>
        </p:txBody>
      </p:sp>
      <p:pic>
        <p:nvPicPr>
          <p:cNvPr id="21506" name="Picture 2" descr="Festplatte Symbol">
            <a:extLst>
              <a:ext uri="{FF2B5EF4-FFF2-40B4-BE49-F238E27FC236}">
                <a16:creationId xmlns:a16="http://schemas.microsoft.com/office/drawing/2014/main" id="{EB1AECEB-9676-EA63-09FC-3C090CE91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934" y="2258290"/>
            <a:ext cx="977767" cy="118629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CD2A28D7-F668-3DB6-341C-D450BD955D03}"/>
              </a:ext>
            </a:extLst>
          </p:cNvPr>
          <p:cNvSpPr txBox="1"/>
          <p:nvPr/>
        </p:nvSpPr>
        <p:spPr>
          <a:xfrm>
            <a:off x="2576945" y="2528271"/>
            <a:ext cx="4689764" cy="646331"/>
          </a:xfrm>
          <a:prstGeom prst="rect">
            <a:avLst/>
          </a:prstGeom>
          <a:noFill/>
        </p:spPr>
        <p:txBody>
          <a:bodyPr wrap="square" rtlCol="0">
            <a:spAutoFit/>
          </a:bodyPr>
          <a:lstStyle/>
          <a:p>
            <a:r>
              <a:rPr lang="de-DE" dirty="0"/>
              <a:t>Nur der geänderte Bereich wird in das Backup geschrieben. </a:t>
            </a:r>
          </a:p>
        </p:txBody>
      </p:sp>
    </p:spTree>
    <p:extLst>
      <p:ext uri="{BB962C8B-B14F-4D97-AF65-F5344CB8AC3E}">
        <p14:creationId xmlns:p14="http://schemas.microsoft.com/office/powerpoint/2010/main" val="323464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Verschlüsselung</a:t>
            </a:r>
            <a:r>
              <a:rPr lang="de-DE" sz="2000" dirty="0"/>
              <a:t>:</a:t>
            </a:r>
          </a:p>
          <a:p>
            <a:r>
              <a:rPr lang="de-DE" sz="2000" dirty="0"/>
              <a:t>Die Originaldaten werden als Klartext bezeichnet, die transformierten Daten werden </a:t>
            </a:r>
            <a:r>
              <a:rPr lang="de-DE" sz="2000" b="1" dirty="0"/>
              <a:t>Schlüsseltext</a:t>
            </a:r>
            <a:r>
              <a:rPr lang="de-DE" sz="2000" dirty="0"/>
              <a:t> genannt. Die </a:t>
            </a:r>
            <a:r>
              <a:rPr lang="de-DE" sz="2000" b="1" dirty="0"/>
              <a:t>Transformation</a:t>
            </a:r>
            <a:r>
              <a:rPr lang="de-DE" sz="2000" dirty="0"/>
              <a:t> heißt </a:t>
            </a:r>
            <a:r>
              <a:rPr lang="de-DE" sz="2000" b="1" dirty="0"/>
              <a:t>Verschlüsselung</a:t>
            </a:r>
            <a:r>
              <a:rPr lang="de-DE" sz="2000" dirty="0"/>
              <a:t>, ihre Inverse </a:t>
            </a:r>
            <a:r>
              <a:rPr lang="de-DE" sz="2000" b="1" dirty="0"/>
              <a:t>Entschlüsselung</a:t>
            </a:r>
            <a:r>
              <a:rPr lang="de-DE" sz="2000" dirty="0"/>
              <a:t>.</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7</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Verschlüsselung</a:t>
            </a:r>
            <a:endParaRPr lang="de-DE" dirty="0"/>
          </a:p>
        </p:txBody>
      </p:sp>
      <p:pic>
        <p:nvPicPr>
          <p:cNvPr id="2050" name="Picture 2">
            <a:extLst>
              <a:ext uri="{FF2B5EF4-FFF2-40B4-BE49-F238E27FC236}">
                <a16:creationId xmlns:a16="http://schemas.microsoft.com/office/drawing/2014/main" id="{CBFDE925-FE9C-DEDE-B9D4-1292F0E9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2162"/>
            <a:ext cx="9144000" cy="76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78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Verschlüsselung</a:t>
            </a:r>
            <a:r>
              <a:rPr lang="de-DE" sz="2000" dirty="0"/>
              <a:t>:</a:t>
            </a:r>
          </a:p>
          <a:p>
            <a:r>
              <a:rPr lang="de-DE" sz="2000" dirty="0"/>
              <a:t>Die </a:t>
            </a:r>
            <a:r>
              <a:rPr lang="de-DE" sz="2000" b="1" dirty="0"/>
              <a:t>Entschlüsselung</a:t>
            </a:r>
            <a:r>
              <a:rPr lang="de-DE" sz="2000" dirty="0"/>
              <a:t> darf nur den </a:t>
            </a:r>
            <a:r>
              <a:rPr lang="de-DE" sz="2000" b="1" dirty="0"/>
              <a:t>legitimen Empfängern/Besitzern</a:t>
            </a:r>
            <a:r>
              <a:rPr lang="de-DE" sz="2000" dirty="0"/>
              <a:t> der übermittelten/gespeicherten Informationen möglich sein, </a:t>
            </a:r>
            <a:r>
              <a:rPr lang="de-DE" sz="2000" b="1" dirty="0"/>
              <a:t>nicht jedoch anderen Personen </a:t>
            </a:r>
            <a:r>
              <a:rPr lang="de-DE" sz="2000" dirty="0"/>
              <a:t>– im Extremfall nicht einmal den Absendern/Initiatoren selbst, die eine Information verschlüsselt haben.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8</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Verschlüsselung</a:t>
            </a:r>
            <a:endParaRPr lang="de-DE" dirty="0"/>
          </a:p>
        </p:txBody>
      </p:sp>
      <p:pic>
        <p:nvPicPr>
          <p:cNvPr id="2050" name="Picture 2">
            <a:extLst>
              <a:ext uri="{FF2B5EF4-FFF2-40B4-BE49-F238E27FC236}">
                <a16:creationId xmlns:a16="http://schemas.microsoft.com/office/drawing/2014/main" id="{CBFDE925-FE9C-DEDE-B9D4-1292F0E9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2162"/>
            <a:ext cx="9144000" cy="7667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5151262-1AD0-6803-2C5B-EDDFAEA4F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2627"/>
            <a:ext cx="9144000" cy="1604963"/>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Räuber">
            <a:extLst>
              <a:ext uri="{FF2B5EF4-FFF2-40B4-BE49-F238E27FC236}">
                <a16:creationId xmlns:a16="http://schemas.microsoft.com/office/drawing/2014/main" id="{432FB13E-24CA-754F-DCDA-64FFC6726B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3538" y="2690708"/>
            <a:ext cx="914400" cy="914400"/>
          </a:xfrm>
          <a:prstGeom prst="rect">
            <a:avLst/>
          </a:prstGeom>
        </p:spPr>
      </p:pic>
      <p:pic>
        <p:nvPicPr>
          <p:cNvPr id="9" name="Grafik 8" descr="Räuber">
            <a:extLst>
              <a:ext uri="{FF2B5EF4-FFF2-40B4-BE49-F238E27FC236}">
                <a16:creationId xmlns:a16="http://schemas.microsoft.com/office/drawing/2014/main" id="{8AF07AAE-AFEC-1B85-9254-C4C622A7A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3281" y="2711145"/>
            <a:ext cx="914400" cy="914400"/>
          </a:xfrm>
          <a:prstGeom prst="rect">
            <a:avLst/>
          </a:prstGeom>
        </p:spPr>
      </p:pic>
    </p:spTree>
    <p:extLst>
      <p:ext uri="{BB962C8B-B14F-4D97-AF65-F5344CB8AC3E}">
        <p14:creationId xmlns:p14="http://schemas.microsoft.com/office/powerpoint/2010/main" val="294704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A1FEF6E-8729-3D28-621A-45BC9F9AF848}"/>
              </a:ext>
            </a:extLst>
          </p:cNvPr>
          <p:cNvSpPr>
            <a:spLocks noGrp="1"/>
          </p:cNvSpPr>
          <p:nvPr>
            <p:ph idx="1"/>
          </p:nvPr>
        </p:nvSpPr>
        <p:spPr/>
        <p:txBody>
          <a:bodyPr/>
          <a:lstStyle/>
          <a:p>
            <a:r>
              <a:rPr lang="de-DE" sz="2000" b="1" dirty="0"/>
              <a:t>Verschlüsselung</a:t>
            </a:r>
            <a:r>
              <a:rPr lang="de-DE" sz="2000" dirty="0"/>
              <a:t>:</a:t>
            </a:r>
          </a:p>
          <a:p>
            <a:r>
              <a:rPr lang="de-DE" sz="2000" dirty="0"/>
              <a:t>Die </a:t>
            </a:r>
            <a:r>
              <a:rPr lang="de-DE" sz="2000" b="1" dirty="0"/>
              <a:t>Entschlüsselung</a:t>
            </a:r>
            <a:r>
              <a:rPr lang="de-DE" sz="2000" dirty="0"/>
              <a:t> darf nur den </a:t>
            </a:r>
            <a:r>
              <a:rPr lang="de-DE" sz="2000" b="1" dirty="0"/>
              <a:t>legitimen Empfängern/Besitzern</a:t>
            </a:r>
            <a:r>
              <a:rPr lang="de-DE" sz="2000" dirty="0"/>
              <a:t> der übermittelten/gespeicherten Informationen möglich sein, </a:t>
            </a:r>
            <a:r>
              <a:rPr lang="de-DE" sz="2000" b="1" dirty="0"/>
              <a:t>nicht jedoch anderen Personen </a:t>
            </a:r>
            <a:r>
              <a:rPr lang="de-DE" sz="2000" dirty="0"/>
              <a:t>– im Extremfall nicht einmal den Absendern/Initiatoren selbst, die eine Information verschlüsselt haben.</a:t>
            </a:r>
          </a:p>
        </p:txBody>
      </p:sp>
      <p:sp>
        <p:nvSpPr>
          <p:cNvPr id="5" name="Datumsplatzhalter 4">
            <a:extLst>
              <a:ext uri="{FF2B5EF4-FFF2-40B4-BE49-F238E27FC236}">
                <a16:creationId xmlns:a16="http://schemas.microsoft.com/office/drawing/2014/main" id="{669B2AB9-0A03-8D87-83E4-73E593914C5C}"/>
              </a:ext>
            </a:extLst>
          </p:cNvPr>
          <p:cNvSpPr>
            <a:spLocks noGrp="1"/>
          </p:cNvSpPr>
          <p:nvPr>
            <p:ph type="dt" sz="half" idx="2"/>
          </p:nvPr>
        </p:nvSpPr>
        <p:spPr/>
        <p:txBody>
          <a:bodyPr/>
          <a:lstStyle/>
          <a:p>
            <a:fld id="{2B3E4023-3B93-7144-AB24-A5387DB88F56}" type="datetime1">
              <a:rPr lang="de-DE" smtClean="0"/>
              <a:t>06.10.2022</a:t>
            </a:fld>
            <a:endParaRPr lang="de-DE" dirty="0"/>
          </a:p>
        </p:txBody>
      </p:sp>
      <p:sp>
        <p:nvSpPr>
          <p:cNvPr id="6" name="Foliennummernplatzhalter 5">
            <a:extLst>
              <a:ext uri="{FF2B5EF4-FFF2-40B4-BE49-F238E27FC236}">
                <a16:creationId xmlns:a16="http://schemas.microsoft.com/office/drawing/2014/main" id="{DFA80A07-8321-F661-ADBB-407A71599AF8}"/>
              </a:ext>
            </a:extLst>
          </p:cNvPr>
          <p:cNvSpPr>
            <a:spLocks noGrp="1"/>
          </p:cNvSpPr>
          <p:nvPr>
            <p:ph type="sldNum" sz="quarter" idx="4"/>
          </p:nvPr>
        </p:nvSpPr>
        <p:spPr/>
        <p:txBody>
          <a:bodyPr/>
          <a:lstStyle/>
          <a:p>
            <a:fld id="{1657B7CB-58CE-C541-849D-632C3B6C9161}" type="slidenum">
              <a:rPr lang="de-DE" smtClean="0"/>
              <a:pPr/>
              <a:t>9</a:t>
            </a:fld>
            <a:endParaRPr lang="de-DE"/>
          </a:p>
          <a:p>
            <a:endParaRPr lang="de-DE" dirty="0"/>
          </a:p>
        </p:txBody>
      </p:sp>
      <p:sp>
        <p:nvSpPr>
          <p:cNvPr id="3" name="Titel 2">
            <a:extLst>
              <a:ext uri="{FF2B5EF4-FFF2-40B4-BE49-F238E27FC236}">
                <a16:creationId xmlns:a16="http://schemas.microsoft.com/office/drawing/2014/main" id="{47DE0B26-0A78-9AE4-F429-5219B8904A16}"/>
              </a:ext>
            </a:extLst>
          </p:cNvPr>
          <p:cNvSpPr>
            <a:spLocks noGrp="1"/>
          </p:cNvSpPr>
          <p:nvPr>
            <p:ph type="title"/>
          </p:nvPr>
        </p:nvSpPr>
        <p:spPr/>
        <p:txBody>
          <a:bodyPr/>
          <a:lstStyle/>
          <a:p>
            <a:r>
              <a:rPr lang="de-DE" sz="3600" b="1" dirty="0"/>
              <a:t>Verschlüsselung</a:t>
            </a:r>
            <a:endParaRPr lang="de-DE" dirty="0"/>
          </a:p>
        </p:txBody>
      </p:sp>
      <p:pic>
        <p:nvPicPr>
          <p:cNvPr id="2050" name="Picture 2">
            <a:extLst>
              <a:ext uri="{FF2B5EF4-FFF2-40B4-BE49-F238E27FC236}">
                <a16:creationId xmlns:a16="http://schemas.microsoft.com/office/drawing/2014/main" id="{CBFDE925-FE9C-DEDE-B9D4-1292F0E9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2162"/>
            <a:ext cx="9144000" cy="7667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5151262-1AD0-6803-2C5B-EDDFAEA4F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2627"/>
            <a:ext cx="9144000" cy="1604963"/>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Räuber">
            <a:extLst>
              <a:ext uri="{FF2B5EF4-FFF2-40B4-BE49-F238E27FC236}">
                <a16:creationId xmlns:a16="http://schemas.microsoft.com/office/drawing/2014/main" id="{432FB13E-24CA-754F-DCDA-64FFC6726B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3538" y="2690708"/>
            <a:ext cx="914400" cy="914400"/>
          </a:xfrm>
          <a:prstGeom prst="rect">
            <a:avLst/>
          </a:prstGeom>
        </p:spPr>
      </p:pic>
      <p:pic>
        <p:nvPicPr>
          <p:cNvPr id="9" name="Grafik 8" descr="Räuber">
            <a:extLst>
              <a:ext uri="{FF2B5EF4-FFF2-40B4-BE49-F238E27FC236}">
                <a16:creationId xmlns:a16="http://schemas.microsoft.com/office/drawing/2014/main" id="{8AF07AAE-AFEC-1B85-9254-C4C622A7A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3281" y="2711145"/>
            <a:ext cx="914400" cy="914400"/>
          </a:xfrm>
          <a:prstGeom prst="rect">
            <a:avLst/>
          </a:prstGeom>
        </p:spPr>
      </p:pic>
      <p:cxnSp>
        <p:nvCxnSpPr>
          <p:cNvPr id="8" name="Gerader Verbinder 7">
            <a:extLst>
              <a:ext uri="{FF2B5EF4-FFF2-40B4-BE49-F238E27FC236}">
                <a16:creationId xmlns:a16="http://schemas.microsoft.com/office/drawing/2014/main" id="{17F03088-64B5-0520-10E5-2BF91D7AE249}"/>
              </a:ext>
            </a:extLst>
          </p:cNvPr>
          <p:cNvCxnSpPr/>
          <p:nvPr/>
        </p:nvCxnSpPr>
        <p:spPr>
          <a:xfrm>
            <a:off x="2102453" y="2711145"/>
            <a:ext cx="1641915" cy="6461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E91F8BFC-A610-2AAC-39D5-775EBB0C71BD}"/>
              </a:ext>
            </a:extLst>
          </p:cNvPr>
          <p:cNvCxnSpPr>
            <a:endCxn id="7" idx="0"/>
          </p:cNvCxnSpPr>
          <p:nvPr/>
        </p:nvCxnSpPr>
        <p:spPr>
          <a:xfrm flipV="1">
            <a:off x="2102453" y="2690708"/>
            <a:ext cx="1388285" cy="739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AD602F37-579C-906B-A04B-FB766ACB9AAE}"/>
              </a:ext>
            </a:extLst>
          </p:cNvPr>
          <p:cNvCxnSpPr/>
          <p:nvPr/>
        </p:nvCxnSpPr>
        <p:spPr>
          <a:xfrm>
            <a:off x="5461069" y="2771104"/>
            <a:ext cx="1641915" cy="6461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1DD23989-12C9-643C-53F4-98AE399312F9}"/>
              </a:ext>
            </a:extLst>
          </p:cNvPr>
          <p:cNvCxnSpPr/>
          <p:nvPr/>
        </p:nvCxnSpPr>
        <p:spPr>
          <a:xfrm flipV="1">
            <a:off x="5461069" y="2750667"/>
            <a:ext cx="1388285" cy="73996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794792"/>
      </p:ext>
    </p:extLst>
  </p:cSld>
  <p:clrMapOvr>
    <a:masterClrMapping/>
  </p:clrMapOvr>
</p:sld>
</file>

<file path=ppt/theme/theme1.xml><?xml version="1.0" encoding="utf-8"?>
<a:theme xmlns:a="http://schemas.openxmlformats.org/drawingml/2006/main" name="Office-Design">
  <a:themeElements>
    <a:clrScheme name="Benutzerdefiniert 1">
      <a:dk1>
        <a:sysClr val="windowText" lastClr="000000"/>
      </a:dk1>
      <a:lt1>
        <a:sysClr val="window" lastClr="FFFFFF"/>
      </a:lt1>
      <a:dk2>
        <a:srgbClr val="004C5F"/>
      </a:dk2>
      <a:lt2>
        <a:srgbClr val="FFFFFF"/>
      </a:lt2>
      <a:accent1>
        <a:srgbClr val="E60028"/>
      </a:accent1>
      <a:accent2>
        <a:srgbClr val="937E00"/>
      </a:accent2>
      <a:accent3>
        <a:srgbClr val="780B24"/>
      </a:accent3>
      <a:accent4>
        <a:srgbClr val="E0BDB3"/>
      </a:accent4>
      <a:accent5>
        <a:srgbClr val="ABCBD7"/>
      </a:accent5>
      <a:accent6>
        <a:srgbClr val="8FFF7B"/>
      </a:accent6>
      <a:hlink>
        <a:srgbClr val="0000FF"/>
      </a:hlink>
      <a:folHlink>
        <a:srgbClr val="000000"/>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2462</Words>
  <Application>Microsoft Office PowerPoint</Application>
  <PresentationFormat>Bildschirmpräsentation (16:9)</PresentationFormat>
  <Paragraphs>504</Paragraphs>
  <Slides>67</Slides>
  <Notes>0</Notes>
  <HiddenSlides>0</HiddenSlides>
  <MMClips>1</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67</vt:i4>
      </vt:variant>
    </vt:vector>
  </HeadingPairs>
  <TitlesOfParts>
    <vt:vector size="76" baseType="lpstr">
      <vt:lpstr>Arial</vt:lpstr>
      <vt:lpstr>Calibri</vt:lpstr>
      <vt:lpstr>Courier New</vt:lpstr>
      <vt:lpstr>HSD Sans</vt:lpstr>
      <vt:lpstr>HSD Sans Design</vt:lpstr>
      <vt:lpstr>HSD Sans Maschinenbau</vt:lpstr>
      <vt:lpstr>Symbol</vt:lpstr>
      <vt:lpstr>Wingdings</vt:lpstr>
      <vt:lpstr>Office-Design</vt:lpstr>
      <vt:lpstr>Information Security and Privacy</vt:lpstr>
      <vt:lpstr>PowerPoint-Präsentation</vt:lpstr>
      <vt:lpstr>Definitionen und Terminologie</vt:lpstr>
      <vt:lpstr>Definitionen und Terminologie</vt:lpstr>
      <vt:lpstr>Verschlüsselung</vt:lpstr>
      <vt:lpstr>Verschlüsselung</vt:lpstr>
      <vt:lpstr>Verschlüsselung</vt:lpstr>
      <vt:lpstr>Verschlüsselung</vt:lpstr>
      <vt:lpstr>Verschlüsselung</vt:lpstr>
      <vt:lpstr>Public Key – Infrastrukturen</vt:lpstr>
      <vt:lpstr>Public Key – Infrastrukturen</vt:lpstr>
      <vt:lpstr>Public Key – Infrastrukturen</vt:lpstr>
      <vt:lpstr>Public Key – Infrastrukturen</vt:lpstr>
      <vt:lpstr>Authentifikation</vt:lpstr>
      <vt:lpstr>Authentifikation - Klassen</vt:lpstr>
      <vt:lpstr>Authentifikation - Klassen</vt:lpstr>
      <vt:lpstr>Authentifikation - Klassen</vt:lpstr>
      <vt:lpstr>Authentifikation - Klassen</vt:lpstr>
      <vt:lpstr>Authentifikation – Architektur</vt:lpstr>
      <vt:lpstr>Authentifikation – Architektur</vt:lpstr>
      <vt:lpstr>Authentifikation – Architektur</vt:lpstr>
      <vt:lpstr>Generelle Authentifikationsverfahren</vt:lpstr>
      <vt:lpstr>Generelle Authentifikationsverfahren</vt:lpstr>
      <vt:lpstr>Generelle Authentifikationsverfahren</vt:lpstr>
      <vt:lpstr>Generelle Authentifikationsverfahren</vt:lpstr>
      <vt:lpstr>Generelle Authentifikationsverfahren</vt:lpstr>
      <vt:lpstr>Generelle Authentifikationsverfahren</vt:lpstr>
      <vt:lpstr>Hardware Sicherheitsmodul</vt:lpstr>
      <vt:lpstr>Hardware Sicherheitsmodul</vt:lpstr>
      <vt:lpstr>Hardware Sicherheitsmodul</vt:lpstr>
      <vt:lpstr>Anti Maleware</vt:lpstr>
      <vt:lpstr>Anti Maleware</vt:lpstr>
      <vt:lpstr>Anti Maleware</vt:lpstr>
      <vt:lpstr>Anti Maleware</vt:lpstr>
      <vt:lpstr>Anti Maleware</vt:lpstr>
      <vt:lpstr>Anti Maleware</vt:lpstr>
      <vt:lpstr>Anti Maleware</vt:lpstr>
      <vt:lpstr>Mail Sicherheit</vt:lpstr>
      <vt:lpstr>Mail Sicherheit</vt:lpstr>
      <vt:lpstr>Mail Sicherheit</vt:lpstr>
      <vt:lpstr>Mail Sicherheit</vt:lpstr>
      <vt:lpstr>Mail Sicherheit</vt:lpstr>
      <vt:lpstr>Mail Sicherheit</vt:lpstr>
      <vt:lpstr>Mail Sicherheit</vt:lpstr>
      <vt:lpstr>Mail Sicherheit</vt:lpstr>
      <vt:lpstr>Mail Sicherheit</vt:lpstr>
      <vt:lpstr>Frühwarnsysteme – Angriffe erkennen </vt:lpstr>
      <vt:lpstr>Frühwarnsysteme – Angriffe erkennen </vt:lpstr>
      <vt:lpstr>Frühwarnsysteme – Angriffe erkennen </vt:lpstr>
      <vt:lpstr>Frühwarnsysteme – Angriffe erkennen </vt:lpstr>
      <vt:lpstr>Backup </vt:lpstr>
      <vt:lpstr>Backup </vt:lpstr>
      <vt:lpstr>Backup </vt:lpstr>
      <vt:lpstr>Backup </vt:lpstr>
      <vt:lpstr>Backup </vt:lpstr>
      <vt:lpstr>Backup </vt:lpstr>
      <vt:lpstr>Backup </vt:lpstr>
      <vt:lpstr>Backup </vt:lpstr>
      <vt:lpstr>Backup </vt:lpstr>
      <vt:lpstr>Backup </vt:lpstr>
      <vt:lpstr>Backup </vt:lpstr>
      <vt:lpstr>Backup </vt:lpstr>
      <vt:lpstr>Backup </vt:lpstr>
      <vt:lpstr>Backup </vt:lpstr>
      <vt:lpstr>Backup </vt:lpstr>
      <vt:lpstr>Backup </vt:lpstr>
      <vt:lpstr>Backup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Isabell Viehmann</dc:creator>
  <cp:lastModifiedBy>Cosfeld, Jörg</cp:lastModifiedBy>
  <cp:revision>83</cp:revision>
  <dcterms:created xsi:type="dcterms:W3CDTF">2015-12-03T10:35:01Z</dcterms:created>
  <dcterms:modified xsi:type="dcterms:W3CDTF">2022-10-06T11:18:47Z</dcterms:modified>
</cp:coreProperties>
</file>